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6" r:id="rId2"/>
    <p:sldId id="257" r:id="rId3"/>
    <p:sldId id="258" r:id="rId4"/>
    <p:sldId id="259" r:id="rId5"/>
    <p:sldId id="260" r:id="rId6"/>
    <p:sldId id="261" r:id="rId7"/>
    <p:sldId id="262" r:id="rId8"/>
    <p:sldId id="263" r:id="rId9"/>
    <p:sldId id="265" r:id="rId10"/>
    <p:sldId id="266" r:id="rId11"/>
    <p:sldId id="26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5A87E5-884C-4E9C-9E2B-627C52ECF23E}" type="datetimeFigureOut">
              <a:rPr lang="en-US" smtClean="0"/>
              <a:pPr/>
              <a:t>03/09/2020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A51C89-EE11-4586-A6CA-7E80B381D17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7A51C89-EE11-4586-A6CA-7E80B381D170}"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FC0CA3AA-E035-4C5E-8D1C-1F1EE77129E5}" type="datetimeFigureOut">
              <a:rPr lang="en-US" smtClean="0"/>
              <a:pPr/>
              <a:t>03/09/2020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31D49483-B281-4A81-A98C-4983959529F6}"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C0CA3AA-E035-4C5E-8D1C-1F1EE77129E5}" type="datetimeFigureOut">
              <a:rPr lang="en-US" smtClean="0"/>
              <a:pPr/>
              <a:t>03/09/2020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1D49483-B281-4A81-A98C-4983959529F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C0CA3AA-E035-4C5E-8D1C-1F1EE77129E5}" type="datetimeFigureOut">
              <a:rPr lang="en-US" smtClean="0"/>
              <a:pPr/>
              <a:t>03/09/2020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1D49483-B281-4A81-A98C-4983959529F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C0CA3AA-E035-4C5E-8D1C-1F1EE77129E5}" type="datetimeFigureOut">
              <a:rPr lang="en-US" smtClean="0"/>
              <a:pPr/>
              <a:t>03/09/2020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1D49483-B281-4A81-A98C-4983959529F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C0CA3AA-E035-4C5E-8D1C-1F1EE77129E5}" type="datetimeFigureOut">
              <a:rPr lang="en-US" smtClean="0"/>
              <a:pPr/>
              <a:t>03/09/2020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1D49483-B281-4A81-A98C-4983959529F6}"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C0CA3AA-E035-4C5E-8D1C-1F1EE77129E5}" type="datetimeFigureOut">
              <a:rPr lang="en-US" smtClean="0"/>
              <a:pPr/>
              <a:t>03/09/2020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1D49483-B281-4A81-A98C-4983959529F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C0CA3AA-E035-4C5E-8D1C-1F1EE77129E5}" type="datetimeFigureOut">
              <a:rPr lang="en-US" smtClean="0"/>
              <a:pPr/>
              <a:t>03/09/2020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1D49483-B281-4A81-A98C-4983959529F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C0CA3AA-E035-4C5E-8D1C-1F1EE77129E5}" type="datetimeFigureOut">
              <a:rPr lang="en-US" smtClean="0"/>
              <a:pPr/>
              <a:t>03/09/2020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1D49483-B281-4A81-A98C-4983959529F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FC0CA3AA-E035-4C5E-8D1C-1F1EE77129E5}" type="datetimeFigureOut">
              <a:rPr lang="en-US" smtClean="0"/>
              <a:pPr/>
              <a:t>03/09/2020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1D49483-B281-4A81-A98C-4983959529F6}"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C0CA3AA-E035-4C5E-8D1C-1F1EE77129E5}" type="datetimeFigureOut">
              <a:rPr lang="en-US" smtClean="0"/>
              <a:pPr/>
              <a:t>03/09/2020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1D49483-B281-4A81-A98C-4983959529F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FC0CA3AA-E035-4C5E-8D1C-1F1EE77129E5}" type="datetimeFigureOut">
              <a:rPr lang="en-US" smtClean="0"/>
              <a:pPr/>
              <a:t>03/09/2020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1D49483-B281-4A81-A98C-4983959529F6}"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C0CA3AA-E035-4C5E-8D1C-1F1EE77129E5}" type="datetimeFigureOut">
              <a:rPr lang="en-US" smtClean="0"/>
              <a:pPr/>
              <a:t>03/09/2020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31D49483-B281-4A81-A98C-4983959529F6}"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304800"/>
            <a:ext cx="7772400" cy="2000251"/>
          </a:xfrm>
        </p:spPr>
        <p:txBody>
          <a:bodyPr>
            <a:noAutofit/>
          </a:bodyPr>
          <a:lstStyle/>
          <a:p>
            <a:pPr algn="r"/>
            <a:r>
              <a:rPr lang="en-US" sz="2400" dirty="0" smtClean="0">
                <a:solidFill>
                  <a:srgbClr val="7030A0"/>
                </a:solidFill>
                <a:latin typeface="Times New Roman" pitchFamily="18" charset="0"/>
                <a:cs typeface="Times New Roman" pitchFamily="18" charset="0"/>
              </a:rPr>
              <a:t>Lecture –</a:t>
            </a:r>
            <a:r>
              <a:rPr lang="mr-IN" sz="2400" dirty="0" smtClean="0">
                <a:solidFill>
                  <a:srgbClr val="7030A0"/>
                </a:solidFill>
                <a:latin typeface="Times New Roman" pitchFamily="18" charset="0"/>
                <a:cs typeface="Times New Roman" pitchFamily="18" charset="0"/>
              </a:rPr>
              <a:t>  </a:t>
            </a:r>
            <a:r>
              <a:rPr lang="en-US" sz="2400" dirty="0" smtClean="0">
                <a:solidFill>
                  <a:srgbClr val="7030A0"/>
                </a:solidFill>
                <a:latin typeface="Times New Roman" pitchFamily="18" charset="0"/>
                <a:cs typeface="Times New Roman" pitchFamily="18" charset="0"/>
              </a:rPr>
              <a:t>1</a:t>
            </a:r>
            <a:r>
              <a:rPr lang="mr-IN" sz="2400" dirty="0" smtClean="0">
                <a:solidFill>
                  <a:srgbClr val="7030A0"/>
                </a:solidFill>
                <a:latin typeface="Times New Roman" pitchFamily="18" charset="0"/>
                <a:cs typeface="Times New Roman" pitchFamily="18" charset="0"/>
              </a:rPr>
              <a:t>   </a:t>
            </a:r>
            <a:r>
              <a:rPr lang="en-US" sz="2400" dirty="0" smtClean="0">
                <a:solidFill>
                  <a:srgbClr val="7030A0"/>
                </a:solidFill>
                <a:latin typeface="Times New Roman" pitchFamily="18" charset="0"/>
                <a:cs typeface="Times New Roman" pitchFamily="18" charset="0"/>
              </a:rPr>
              <a:t> </a:t>
            </a:r>
            <a:r>
              <a:rPr lang="mr-IN" sz="2400" dirty="0" smtClean="0">
                <a:solidFill>
                  <a:srgbClr val="7030A0"/>
                </a:solidFill>
                <a:latin typeface="Times New Roman" pitchFamily="18" charset="0"/>
                <a:cs typeface="Times New Roman" pitchFamily="18" charset="0"/>
              </a:rPr>
              <a:t> </a:t>
            </a:r>
            <a:r>
              <a:rPr lang="en-US" sz="2400" dirty="0" smtClean="0">
                <a:solidFill>
                  <a:srgbClr val="7030A0"/>
                </a:solidFill>
                <a:latin typeface="Times New Roman" pitchFamily="18" charset="0"/>
                <a:cs typeface="Times New Roman" pitchFamily="18" charset="0"/>
              </a:rPr>
              <a:t>    </a:t>
            </a:r>
            <a:r>
              <a:rPr lang="mr-IN" sz="2400" dirty="0" smtClean="0">
                <a:solidFill>
                  <a:srgbClr val="7030A0"/>
                </a:solidFill>
                <a:latin typeface="Times New Roman" pitchFamily="18" charset="0"/>
                <a:cs typeface="Times New Roman" pitchFamily="18" charset="0"/>
              </a:rPr>
              <a:t>  </a:t>
            </a:r>
            <a:r>
              <a:rPr lang="mr-IN" sz="2400" dirty="0" smtClean="0">
                <a:solidFill>
                  <a:srgbClr val="7030A0"/>
                </a:solidFill>
                <a:latin typeface="Times New Roman" pitchFamily="18" charset="0"/>
              </a:rPr>
              <a:t> </a:t>
            </a:r>
            <a:r>
              <a:rPr lang="en-US" sz="2400" dirty="0" smtClean="0">
                <a:solidFill>
                  <a:srgbClr val="7030A0"/>
                </a:solidFill>
                <a:latin typeface="Times New Roman" pitchFamily="18" charset="0"/>
                <a:cs typeface="Times New Roman" pitchFamily="18" charset="0"/>
              </a:rPr>
              <a:t> </a:t>
            </a:r>
            <a:r>
              <a:rPr lang="mr-IN" sz="2400" dirty="0" smtClean="0">
                <a:solidFill>
                  <a:srgbClr val="7030A0"/>
                </a:solidFill>
                <a:latin typeface="Times New Roman" pitchFamily="18" charset="0"/>
              </a:rPr>
              <a:t> </a:t>
            </a:r>
            <a:r>
              <a:rPr lang="en-US" sz="2400" dirty="0" smtClean="0">
                <a:solidFill>
                  <a:srgbClr val="7030A0"/>
                </a:solidFill>
                <a:latin typeface="Times New Roman" pitchFamily="18" charset="0"/>
                <a:cs typeface="Times New Roman" pitchFamily="18" charset="0"/>
              </a:rPr>
              <a:t/>
            </a:r>
            <a:br>
              <a:rPr lang="en-US" sz="2400" dirty="0" smtClean="0">
                <a:solidFill>
                  <a:srgbClr val="7030A0"/>
                </a:solidFill>
                <a:latin typeface="Times New Roman" pitchFamily="18" charset="0"/>
                <a:cs typeface="Times New Roman" pitchFamily="18" charset="0"/>
              </a:rPr>
            </a:br>
            <a:r>
              <a:rPr lang="mr-IN" sz="2400" dirty="0" smtClean="0">
                <a:solidFill>
                  <a:srgbClr val="7030A0"/>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en-US" sz="2400" b="1" dirty="0">
                <a:latin typeface="Times New Roman" pitchFamily="18" charset="0"/>
                <a:cs typeface="Times New Roman" pitchFamily="18" charset="0"/>
              </a:rPr>
              <a:t>G</a:t>
            </a:r>
            <a:r>
              <a:rPr lang="en-US" sz="2400" b="1" dirty="0" smtClean="0">
                <a:latin typeface="Times New Roman" pitchFamily="18" charset="0"/>
                <a:cs typeface="Times New Roman" pitchFamily="18" charset="0"/>
              </a:rPr>
              <a:t>enesis and use of Internet</a:t>
            </a:r>
            <a:r>
              <a:rPr lang="en-US" sz="2400" b="1" dirty="0" smtClean="0"/>
              <a:t> </a:t>
            </a:r>
            <a:r>
              <a:rPr lang="en-US" sz="2400" dirty="0" smtClean="0">
                <a:solidFill>
                  <a:srgbClr val="FF0000"/>
                </a:solidFill>
                <a:latin typeface="Times New Roman" pitchFamily="18" charset="0"/>
                <a:cs typeface="Times New Roman" pitchFamily="18" charset="0"/>
              </a:rPr>
              <a:t>) UNIT- V</a:t>
            </a:r>
            <a:r>
              <a:rPr lang="mr-IN" sz="2400" dirty="0" smtClean="0">
                <a:solidFill>
                  <a:srgbClr val="FF0000"/>
                </a:solidFill>
                <a:latin typeface="Times New Roman" pitchFamily="18" charset="0"/>
              </a:rPr>
              <a:t> </a:t>
            </a:r>
            <a:r>
              <a:rPr lang="en-US" sz="2400" dirty="0" smtClean="0">
                <a:solidFill>
                  <a:srgbClr val="7030A0"/>
                </a:solidFill>
                <a:latin typeface="Times New Roman" pitchFamily="18" charset="0"/>
                <a:cs typeface="Times New Roman" pitchFamily="18" charset="0"/>
              </a:rPr>
              <a:t>Subject- Computer Application in Home Science</a:t>
            </a:r>
            <a:br>
              <a:rPr lang="en-US" sz="2400" dirty="0" smtClean="0">
                <a:solidFill>
                  <a:srgbClr val="7030A0"/>
                </a:solidFill>
                <a:latin typeface="Times New Roman" pitchFamily="18" charset="0"/>
                <a:cs typeface="Times New Roman" pitchFamily="18" charset="0"/>
              </a:rPr>
            </a:br>
            <a:r>
              <a:rPr lang="en-US" sz="2400" dirty="0" smtClean="0">
                <a:solidFill>
                  <a:srgbClr val="7030A0"/>
                </a:solidFill>
                <a:latin typeface="Times New Roman" pitchFamily="18" charset="0"/>
                <a:cs typeface="Times New Roman" pitchFamily="18" charset="0"/>
              </a:rPr>
              <a:t> [ </a:t>
            </a:r>
            <a:r>
              <a:rPr lang="en-US" sz="2400" dirty="0" err="1" smtClean="0">
                <a:solidFill>
                  <a:srgbClr val="7030A0"/>
                </a:solidFill>
                <a:latin typeface="Times New Roman" pitchFamily="18" charset="0"/>
                <a:cs typeface="Times New Roman" pitchFamily="18" charset="0"/>
              </a:rPr>
              <a:t>Seme</a:t>
            </a:r>
            <a:r>
              <a:rPr lang="en-US" sz="2400" dirty="0" smtClean="0">
                <a:solidFill>
                  <a:srgbClr val="7030A0"/>
                </a:solidFill>
                <a:latin typeface="Times New Roman" pitchFamily="18" charset="0"/>
                <a:cs typeface="Times New Roman" pitchFamily="18" charset="0"/>
              </a:rPr>
              <a:t> – III ]</a:t>
            </a:r>
            <a:br>
              <a:rPr lang="en-US" sz="2400" dirty="0" smtClean="0">
                <a:solidFill>
                  <a:srgbClr val="7030A0"/>
                </a:solidFill>
                <a:latin typeface="Times New Roman" pitchFamily="18" charset="0"/>
                <a:cs typeface="Times New Roman" pitchFamily="18" charset="0"/>
              </a:rPr>
            </a:br>
            <a:r>
              <a:rPr lang="en-US" sz="2400" dirty="0" smtClean="0">
                <a:solidFill>
                  <a:srgbClr val="7030A0"/>
                </a:solidFill>
                <a:latin typeface="Times New Roman" pitchFamily="18" charset="0"/>
                <a:cs typeface="Times New Roman" pitchFamily="18" charset="0"/>
              </a:rPr>
              <a:t>Code – 231CA20</a:t>
            </a:r>
            <a:endParaRPr lang="en-US" sz="2400" dirty="0"/>
          </a:p>
        </p:txBody>
      </p:sp>
      <p:sp>
        <p:nvSpPr>
          <p:cNvPr id="3" name="Subtitle 2"/>
          <p:cNvSpPr>
            <a:spLocks noGrp="1"/>
          </p:cNvSpPr>
          <p:nvPr>
            <p:ph type="subTitle" idx="1"/>
          </p:nvPr>
        </p:nvSpPr>
        <p:spPr>
          <a:xfrm>
            <a:off x="1371600" y="3886200"/>
            <a:ext cx="7467600" cy="2057400"/>
          </a:xfrm>
        </p:spPr>
        <p:txBody>
          <a:bodyPr>
            <a:normAutofit lnSpcReduction="10000"/>
          </a:bodyPr>
          <a:lstStyle/>
          <a:p>
            <a:pPr algn="r"/>
            <a:r>
              <a:rPr lang="en-US" dirty="0" smtClean="0">
                <a:solidFill>
                  <a:srgbClr val="FF0000"/>
                </a:solidFill>
                <a:latin typeface="Times New Roman" pitchFamily="18" charset="0"/>
                <a:cs typeface="Times New Roman" pitchFamily="18" charset="0"/>
              </a:rPr>
              <a:t>Dr. </a:t>
            </a:r>
            <a:r>
              <a:rPr lang="en-US" dirty="0" err="1" smtClean="0">
                <a:solidFill>
                  <a:srgbClr val="FF0000"/>
                </a:solidFill>
                <a:latin typeface="Times New Roman" pitchFamily="18" charset="0"/>
                <a:cs typeface="Times New Roman" pitchFamily="18" charset="0"/>
              </a:rPr>
              <a:t>Devidas</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Rushiji</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Bambole</a:t>
            </a:r>
            <a:r>
              <a:rPr lang="en-US" dirty="0" smtClean="0">
                <a:solidFill>
                  <a:srgbClr val="FF0000"/>
                </a:solidFill>
                <a:latin typeface="Times New Roman" pitchFamily="18" charset="0"/>
                <a:cs typeface="Times New Roman" pitchFamily="18" charset="0"/>
              </a:rPr>
              <a:t> </a:t>
            </a:r>
          </a:p>
          <a:p>
            <a:pPr algn="r"/>
            <a:r>
              <a:rPr lang="en-US" dirty="0" smtClean="0">
                <a:solidFill>
                  <a:srgbClr val="FF0000"/>
                </a:solidFill>
                <a:latin typeface="Times New Roman" pitchFamily="18" charset="0"/>
                <a:cs typeface="Times New Roman" pitchFamily="18" charset="0"/>
              </a:rPr>
              <a:t>M. Sc. Ph. D. </a:t>
            </a:r>
          </a:p>
          <a:p>
            <a:pPr algn="r"/>
            <a:r>
              <a:rPr lang="en-US" dirty="0" smtClean="0">
                <a:solidFill>
                  <a:srgbClr val="FF0000"/>
                </a:solidFill>
                <a:latin typeface="Times New Roman" pitchFamily="18" charset="0"/>
                <a:cs typeface="Times New Roman" pitchFamily="18" charset="0"/>
              </a:rPr>
              <a:t>Department of Physics </a:t>
            </a:r>
          </a:p>
          <a:p>
            <a:pPr algn="r"/>
            <a:r>
              <a:rPr lang="en-US" dirty="0" err="1" smtClean="0">
                <a:solidFill>
                  <a:srgbClr val="FF0000"/>
                </a:solidFill>
                <a:latin typeface="Times New Roman" pitchFamily="18" charset="0"/>
                <a:cs typeface="Times New Roman" pitchFamily="18" charset="0"/>
              </a:rPr>
              <a:t>Matoshree</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Vimalabai</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Deshmukh</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Mahavidyalaya</a:t>
            </a:r>
            <a:r>
              <a:rPr lang="en-US" dirty="0" smtClean="0">
                <a:solidFill>
                  <a:srgbClr val="FF0000"/>
                </a:solidFill>
                <a:latin typeface="Times New Roman" pitchFamily="18" charset="0"/>
                <a:cs typeface="Times New Roman" pitchFamily="18" charset="0"/>
              </a:rPr>
              <a:t>, Amravati.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8077200" cy="1143000"/>
          </a:xfrm>
        </p:spPr>
        <p:txBody>
          <a:bodyPr>
            <a:noAutofit/>
          </a:bodyPr>
          <a:lstStyle/>
          <a:p>
            <a:r>
              <a:rPr lang="mr-IN" sz="2400" dirty="0" smtClean="0">
                <a:solidFill>
                  <a:srgbClr val="FF0000"/>
                </a:solidFill>
                <a:effectLst/>
              </a:rPr>
              <a:t>५.२ इंटरनेट कनेक्शन करिता आवश्यक असलेले  सॉफ्टवेअर</a:t>
            </a:r>
            <a:r>
              <a:rPr lang="mr-IN" sz="2400" dirty="0" smtClean="0">
                <a:solidFill>
                  <a:srgbClr val="FF0000"/>
                </a:solidFill>
              </a:rPr>
              <a:t> </a:t>
            </a:r>
            <a:r>
              <a:rPr lang="mr-IN" sz="2400" dirty="0" smtClean="0">
                <a:solidFill>
                  <a:srgbClr val="FF0000"/>
                </a:solidFill>
                <a:effectLst/>
              </a:rPr>
              <a:t>आणि</a:t>
            </a:r>
            <a:r>
              <a:rPr lang="mr-IN" sz="2400" dirty="0" smtClean="0">
                <a:solidFill>
                  <a:srgbClr val="FF0000"/>
                </a:solidFill>
              </a:rPr>
              <a:t> </a:t>
            </a:r>
            <a:r>
              <a:rPr lang="mr-IN" sz="2400" dirty="0" smtClean="0">
                <a:solidFill>
                  <a:srgbClr val="FF0000"/>
                </a:solidFill>
                <a:effectLst/>
              </a:rPr>
              <a:t>हार्ड</a:t>
            </a:r>
            <a:r>
              <a:rPr lang="mr-IN" sz="2400" dirty="0" smtClean="0">
                <a:solidFill>
                  <a:srgbClr val="FF0000"/>
                </a:solidFill>
              </a:rPr>
              <a:t> </a:t>
            </a:r>
            <a:r>
              <a:rPr lang="mr-IN" sz="2400" dirty="0" smtClean="0">
                <a:solidFill>
                  <a:srgbClr val="FF0000"/>
                </a:solidFill>
                <a:effectLst/>
              </a:rPr>
              <a:t>वेअर</a:t>
            </a:r>
            <a:r>
              <a:rPr lang="mr-IN" sz="2400" dirty="0" smtClean="0">
                <a:solidFill>
                  <a:srgbClr val="FF0000"/>
                </a:solidFill>
              </a:rPr>
              <a:t> (</a:t>
            </a:r>
            <a:r>
              <a:rPr lang="en-US" sz="2400" dirty="0" smtClean="0">
                <a:solidFill>
                  <a:srgbClr val="FF0000"/>
                </a:solidFill>
                <a:effectLst/>
              </a:rPr>
              <a:t>Software and hardware requirements for internet connection</a:t>
            </a:r>
            <a:r>
              <a:rPr lang="mr-IN" sz="2400" dirty="0" smtClean="0">
                <a:solidFill>
                  <a:srgbClr val="FF0000"/>
                </a:solidFill>
                <a:effectLst/>
              </a:rPr>
              <a:t>)</a:t>
            </a:r>
            <a:r>
              <a:rPr lang="en-US" sz="2400" dirty="0" smtClean="0">
                <a:solidFill>
                  <a:srgbClr val="FF0000"/>
                </a:solidFill>
                <a:effectLst/>
              </a:rPr>
              <a:t>:</a:t>
            </a:r>
            <a:r>
              <a:rPr lang="mr-IN" sz="2400" dirty="0" smtClean="0">
                <a:solidFill>
                  <a:srgbClr val="FF0000"/>
                </a:solidFill>
                <a:effectLst/>
              </a:rPr>
              <a:t>-</a:t>
            </a:r>
            <a:endParaRPr lang="en-US" sz="2400" dirty="0">
              <a:solidFill>
                <a:srgbClr val="FF0000"/>
              </a:solidFill>
              <a:effectLst/>
            </a:endParaRPr>
          </a:p>
        </p:txBody>
      </p:sp>
      <p:sp>
        <p:nvSpPr>
          <p:cNvPr id="3" name="Content Placeholder 2"/>
          <p:cNvSpPr>
            <a:spLocks noGrp="1"/>
          </p:cNvSpPr>
          <p:nvPr>
            <p:ph idx="1"/>
          </p:nvPr>
        </p:nvSpPr>
        <p:spPr>
          <a:xfrm>
            <a:off x="1066800" y="1447800"/>
            <a:ext cx="8077200" cy="5410200"/>
          </a:xfrm>
        </p:spPr>
        <p:txBody>
          <a:bodyPr>
            <a:normAutofit fontScale="47500" lnSpcReduction="20000"/>
          </a:bodyPr>
          <a:lstStyle/>
          <a:p>
            <a:pPr>
              <a:buNone/>
            </a:pPr>
            <a:r>
              <a:rPr lang="mr-IN" sz="3800" dirty="0" smtClean="0">
                <a:solidFill>
                  <a:srgbClr val="FF0000"/>
                </a:solidFill>
              </a:rPr>
              <a:t>इंटरनेट कनेक्शन करिता आवश्यक असलेले हार्ड वेअर  खालील प्रमाणे आहेत -</a:t>
            </a:r>
            <a:endParaRPr lang="en-US" sz="3800" dirty="0" smtClean="0"/>
          </a:p>
          <a:p>
            <a:pPr lvl="0">
              <a:buNone/>
            </a:pPr>
            <a:r>
              <a:rPr lang="mr-IN" sz="3800" dirty="0" smtClean="0"/>
              <a:t>१) इंटरनेट कनेक्शन करिता कॉम्प्युटर मध्ये खालील  घटक असणे आवश्यक आहे. </a:t>
            </a:r>
            <a:r>
              <a:rPr lang="mr-IN" sz="3800" dirty="0" smtClean="0">
                <a:solidFill>
                  <a:srgbClr val="FF0000"/>
                </a:solidFill>
              </a:rPr>
              <a:t> </a:t>
            </a:r>
            <a:endParaRPr lang="en-US" sz="3800" dirty="0" smtClean="0"/>
          </a:p>
          <a:p>
            <a:pPr lvl="0">
              <a:buNone/>
            </a:pPr>
            <a:r>
              <a:rPr lang="mr-IN" sz="3800" dirty="0" smtClean="0"/>
              <a:t>अ) ऑपरेटिंग सिस्टम  (</a:t>
            </a:r>
            <a:r>
              <a:rPr lang="en-US" sz="3800" dirty="0" smtClean="0"/>
              <a:t>Operating system </a:t>
            </a:r>
            <a:r>
              <a:rPr lang="mr-IN" sz="3800" dirty="0" smtClean="0"/>
              <a:t>) </a:t>
            </a:r>
            <a:r>
              <a:rPr lang="en-US" sz="3800" dirty="0" smtClean="0"/>
              <a:t>– </a:t>
            </a:r>
            <a:r>
              <a:rPr lang="mr-IN" sz="3800" dirty="0" smtClean="0"/>
              <a:t> विंडोज १०. विंडोज ८,  विंडोज ७, विंडोज</a:t>
            </a:r>
            <a:r>
              <a:rPr lang="en-US" sz="3800" dirty="0" smtClean="0"/>
              <a:t> </a:t>
            </a:r>
            <a:r>
              <a:rPr lang="mr-IN" sz="3800" dirty="0" smtClean="0"/>
              <a:t> </a:t>
            </a:r>
            <a:r>
              <a:rPr lang="en-US" sz="3800" dirty="0" smtClean="0"/>
              <a:t>XP / Vista,  CD-ROM </a:t>
            </a:r>
            <a:r>
              <a:rPr lang="mr-IN" sz="3800" dirty="0" smtClean="0"/>
              <a:t> सहित </a:t>
            </a:r>
            <a:endParaRPr lang="en-US" sz="3800" dirty="0" smtClean="0"/>
          </a:p>
          <a:p>
            <a:pPr lvl="0">
              <a:buNone/>
            </a:pPr>
            <a:r>
              <a:rPr lang="mr-IN" sz="3800" dirty="0" smtClean="0"/>
              <a:t>ब) कमीत कमी ४८६ -प्रोसेसर   </a:t>
            </a:r>
            <a:r>
              <a:rPr lang="en-US" sz="3800" dirty="0" smtClean="0"/>
              <a:t>– </a:t>
            </a:r>
            <a:r>
              <a:rPr lang="mr-IN" sz="3800" dirty="0" smtClean="0"/>
              <a:t>१ </a:t>
            </a:r>
            <a:r>
              <a:rPr lang="en-US" sz="3800" dirty="0" smtClean="0"/>
              <a:t>GHz </a:t>
            </a:r>
            <a:r>
              <a:rPr lang="mr-IN" sz="3800" dirty="0" smtClean="0"/>
              <a:t>ड्युअल कोअर प्रोसेसर.</a:t>
            </a:r>
            <a:endParaRPr lang="en-US" sz="3800" dirty="0" smtClean="0"/>
          </a:p>
          <a:p>
            <a:pPr lvl="0">
              <a:buNone/>
            </a:pPr>
            <a:r>
              <a:rPr lang="mr-IN" sz="3800" dirty="0" smtClean="0"/>
              <a:t>क) </a:t>
            </a:r>
            <a:r>
              <a:rPr lang="en-US" sz="3800" dirty="0" smtClean="0"/>
              <a:t>2 GB RAM</a:t>
            </a:r>
          </a:p>
          <a:p>
            <a:pPr lvl="0">
              <a:buNone/>
            </a:pPr>
            <a:r>
              <a:rPr lang="mr-IN" sz="3800" dirty="0" smtClean="0"/>
              <a:t>ड) हार्ड डिस्क- </a:t>
            </a:r>
            <a:r>
              <a:rPr lang="en-US" sz="3800" dirty="0" smtClean="0"/>
              <a:t> 200 MB </a:t>
            </a:r>
            <a:r>
              <a:rPr lang="mr-IN" sz="3800" dirty="0" smtClean="0"/>
              <a:t> फ्री स्पेस </a:t>
            </a:r>
            <a:r>
              <a:rPr lang="en-US" sz="3800" dirty="0" smtClean="0"/>
              <a:t>  </a:t>
            </a:r>
          </a:p>
          <a:p>
            <a:pPr lvl="0">
              <a:buNone/>
            </a:pPr>
            <a:r>
              <a:rPr lang="mr-IN" sz="3800" dirty="0" smtClean="0"/>
              <a:t>ई) १६ बिट (</a:t>
            </a:r>
            <a:r>
              <a:rPr lang="en-US" sz="3800" dirty="0" smtClean="0"/>
              <a:t>16 bit</a:t>
            </a:r>
            <a:r>
              <a:rPr lang="mr-IN" sz="3800" dirty="0" smtClean="0"/>
              <a:t>) कलर व्हिडीओ कार्ड </a:t>
            </a:r>
            <a:endParaRPr lang="en-US" sz="3800" dirty="0" smtClean="0"/>
          </a:p>
          <a:p>
            <a:pPr lvl="0">
              <a:buNone/>
            </a:pPr>
            <a:r>
              <a:rPr lang="mr-IN" sz="3800" dirty="0" smtClean="0"/>
              <a:t>फ) कॉम्प्युटर सिस्टम मध्ये असलेल्या मल्टी मिडिया तंत्र ज्ञानाच्या उत्तम कार्य प्रदर्शना करिता साउंड कार्ड, स्पीकर्स  आणि डी व्ही. डी.</a:t>
            </a:r>
            <a:r>
              <a:rPr lang="en-US" sz="3800" dirty="0" smtClean="0"/>
              <a:t> </a:t>
            </a:r>
            <a:r>
              <a:rPr lang="mr-IN" sz="3800" dirty="0" smtClean="0"/>
              <a:t> ड्रॉइव्ह.</a:t>
            </a:r>
            <a:endParaRPr lang="en-US" sz="3800" dirty="0" smtClean="0"/>
          </a:p>
          <a:p>
            <a:pPr lvl="0">
              <a:buNone/>
            </a:pPr>
            <a:r>
              <a:rPr lang="mr-IN" sz="3800" dirty="0" smtClean="0"/>
              <a:t>च) मॉनीटर चे रिझोल्युशन ८००</a:t>
            </a:r>
            <a:r>
              <a:rPr lang="en-US" sz="3800" dirty="0" smtClean="0"/>
              <a:t> x </a:t>
            </a:r>
            <a:r>
              <a:rPr lang="mr-IN" sz="3800" dirty="0" smtClean="0"/>
              <a:t> ६०० हवे.</a:t>
            </a:r>
            <a:r>
              <a:rPr lang="en-US" sz="3800" dirty="0" smtClean="0"/>
              <a:t> </a:t>
            </a:r>
          </a:p>
          <a:p>
            <a:pPr lvl="0">
              <a:buNone/>
            </a:pPr>
            <a:r>
              <a:rPr lang="mr-IN" sz="3800" dirty="0" smtClean="0"/>
              <a:t>२) डायल अप कनेक्शन </a:t>
            </a:r>
            <a:r>
              <a:rPr lang="en-US" sz="3800" dirty="0" smtClean="0"/>
              <a:t>( for dial up access) </a:t>
            </a:r>
            <a:r>
              <a:rPr lang="mr-IN" sz="3800" dirty="0" smtClean="0"/>
              <a:t> करिता मॉडेम आणि टेलिफोन लाईन (</a:t>
            </a:r>
            <a:r>
              <a:rPr lang="en-US" sz="3800" dirty="0" smtClean="0"/>
              <a:t>Modem and telephone line</a:t>
            </a:r>
            <a:r>
              <a:rPr lang="mr-IN" sz="3800" dirty="0" smtClean="0"/>
              <a:t>) आवश्यक आहे. कारण, मॉडेम हे एक असे साधन आहे जे संगणकातून आलेल्या  डिजिटल सिग्नल ला  एनालॉग सिग्नल मध्ये रुपांतरीत करते व टेलिफोन लाईन व्दारे बाहेर पाठविल्या जाते. तसेच टेलिफोन लाईन व्दारे प्राप्त एनालॉग सिग्नल चे पुन्हा डिजिटल सिग्नल मध्ये रुपांतरीत करून संगणकाला पाठविते.   </a:t>
            </a:r>
            <a:endParaRPr lang="en-US" sz="3800" dirty="0" smtClean="0"/>
          </a:p>
          <a:p>
            <a:pPr>
              <a:buNone/>
            </a:pPr>
            <a:r>
              <a:rPr lang="mr-IN" sz="3800" dirty="0" smtClean="0"/>
              <a:t>३) सिग्नल चा वेग ५६ </a:t>
            </a:r>
            <a:r>
              <a:rPr lang="en-US" sz="3800" dirty="0" smtClean="0"/>
              <a:t>kbps</a:t>
            </a:r>
            <a:r>
              <a:rPr lang="mr-IN" sz="3800" dirty="0" smtClean="0"/>
              <a:t> असायला हवा. </a:t>
            </a:r>
            <a:endParaRPr lang="en-US" sz="3800"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228600"/>
            <a:ext cx="7924800" cy="6477000"/>
          </a:xfrm>
        </p:spPr>
        <p:txBody>
          <a:bodyPr>
            <a:normAutofit fontScale="62500" lnSpcReduction="20000"/>
          </a:bodyPr>
          <a:lstStyle/>
          <a:p>
            <a:pPr>
              <a:buNone/>
            </a:pPr>
            <a:r>
              <a:rPr lang="mr-IN" dirty="0" smtClean="0">
                <a:solidFill>
                  <a:srgbClr val="FF0000"/>
                </a:solidFill>
              </a:rPr>
              <a:t>इंटरनेट कनेक्शन करिता आवश्यक असलेले  सॉफ्टवेअर खालील प्रमाणे आहेत -</a:t>
            </a:r>
            <a:endParaRPr lang="en-US" dirty="0" smtClean="0"/>
          </a:p>
          <a:p>
            <a:pPr marL="596646" indent="-514350">
              <a:buAutoNum type="hindiNumParenR"/>
            </a:pPr>
            <a:r>
              <a:rPr lang="mr-IN" dirty="0" smtClean="0"/>
              <a:t>इंटरनेट ब्राउझर (</a:t>
            </a:r>
            <a:r>
              <a:rPr lang="mr-IN" dirty="0" smtClean="0">
                <a:solidFill>
                  <a:srgbClr val="FF0000"/>
                </a:solidFill>
              </a:rPr>
              <a:t>सॉफ्टवेअर) – </a:t>
            </a:r>
            <a:r>
              <a:rPr lang="mr-IN" dirty="0" smtClean="0"/>
              <a:t>इंटरनेट व्दारे माहिती शोधण्याकरीता कॉम्प्युटर मध्ये ब्राउझर असणे आवश्यक आहे. उदा.- इंटरनेट एक्स्प्लोरर, नेटस्कॅप इत्यादी.</a:t>
            </a:r>
            <a:r>
              <a:rPr lang="en-US" dirty="0" smtClean="0"/>
              <a:t> (Internet Explorer, Netscape)</a:t>
            </a:r>
          </a:p>
          <a:p>
            <a:pPr marL="596646" indent="-514350">
              <a:buNone/>
            </a:pPr>
            <a:r>
              <a:rPr lang="en-US" dirty="0" smtClean="0"/>
              <a:t>2) </a:t>
            </a:r>
            <a:r>
              <a:rPr lang="mr-IN" dirty="0" smtClean="0"/>
              <a:t>इंटरनेट कनेक्शन करिता </a:t>
            </a:r>
            <a:r>
              <a:rPr lang="en-US" dirty="0" smtClean="0"/>
              <a:t>‘</a:t>
            </a:r>
            <a:r>
              <a:rPr lang="mr-IN" dirty="0" smtClean="0"/>
              <a:t>इंटरनेट सर्व्हिस प्रोव्हाईडर’ (</a:t>
            </a:r>
            <a:r>
              <a:rPr lang="en-US" dirty="0" smtClean="0"/>
              <a:t> ISP)</a:t>
            </a:r>
            <a:r>
              <a:rPr lang="mr-IN" dirty="0" smtClean="0"/>
              <a:t> शी जूडन्या करिता सॉफ्टवेअर आवश्यक आहे - या सॉफ्टवेअर ला डायलर सॉफ्टवेअर म्हणतात, वापरकर्त्याच्या कॉम्प्युटर आणि इंटर नेट मध्ये संबंध स्थापित करते.</a:t>
            </a:r>
          </a:p>
          <a:p>
            <a:pPr lvl="0">
              <a:buNone/>
            </a:pPr>
            <a:r>
              <a:rPr lang="mr-IN" dirty="0" smtClean="0"/>
              <a:t>३) एडोब अॅक्रोबॅट रीडर (</a:t>
            </a:r>
            <a:r>
              <a:rPr lang="en-US" dirty="0" smtClean="0"/>
              <a:t>Adobe Acrobat Reader</a:t>
            </a:r>
            <a:r>
              <a:rPr lang="mr-IN" dirty="0" smtClean="0"/>
              <a:t>)</a:t>
            </a:r>
            <a:r>
              <a:rPr lang="en-US" dirty="0" smtClean="0"/>
              <a:t> </a:t>
            </a:r>
            <a:r>
              <a:rPr lang="mr-IN" dirty="0" smtClean="0"/>
              <a:t>सॉफ्टवेअर असायला हवे </a:t>
            </a:r>
            <a:r>
              <a:rPr lang="en-US" dirty="0" smtClean="0"/>
              <a:t>- Version 10 to 1.4 </a:t>
            </a:r>
            <a:r>
              <a:rPr lang="mr-IN" dirty="0" smtClean="0"/>
              <a:t> किंवा जास्त </a:t>
            </a:r>
            <a:endParaRPr lang="en-US" dirty="0" smtClean="0"/>
          </a:p>
          <a:p>
            <a:pPr lvl="0">
              <a:buNone/>
            </a:pPr>
            <a:r>
              <a:rPr lang="mr-IN" dirty="0" smtClean="0"/>
              <a:t>४) फ़्लैश प्लेअर(</a:t>
            </a:r>
            <a:r>
              <a:rPr lang="en-US" dirty="0" smtClean="0"/>
              <a:t>Flash player</a:t>
            </a:r>
            <a:r>
              <a:rPr lang="mr-IN" dirty="0" smtClean="0"/>
              <a:t>)</a:t>
            </a:r>
            <a:r>
              <a:rPr lang="mr-IN" dirty="0" smtClean="0">
                <a:solidFill>
                  <a:srgbClr val="FF0000"/>
                </a:solidFill>
              </a:rPr>
              <a:t> </a:t>
            </a:r>
            <a:r>
              <a:rPr lang="mr-IN" dirty="0" smtClean="0"/>
              <a:t>सॉफ्टवेअर असायला हवे </a:t>
            </a:r>
            <a:r>
              <a:rPr lang="en-US" dirty="0" smtClean="0"/>
              <a:t>- version </a:t>
            </a:r>
            <a:r>
              <a:rPr lang="mr-IN" dirty="0" smtClean="0"/>
              <a:t>११ </a:t>
            </a:r>
            <a:endParaRPr lang="en-US" dirty="0" smtClean="0"/>
          </a:p>
          <a:p>
            <a:pPr lvl="0">
              <a:buNone/>
            </a:pPr>
            <a:r>
              <a:rPr lang="mr-IN" dirty="0" smtClean="0"/>
              <a:t>५) इंटरनेट कनेक्शन करिता </a:t>
            </a:r>
            <a:r>
              <a:rPr lang="en-US" dirty="0" smtClean="0"/>
              <a:t>‘</a:t>
            </a:r>
            <a:r>
              <a:rPr lang="mr-IN" dirty="0" smtClean="0"/>
              <a:t>इंटरनेट सर्व्हिस प्रोव्हाईडर’ (</a:t>
            </a:r>
            <a:r>
              <a:rPr lang="en-US" dirty="0" smtClean="0"/>
              <a:t> ISP)</a:t>
            </a:r>
            <a:r>
              <a:rPr lang="mr-IN" dirty="0" smtClean="0"/>
              <a:t> चा एक </a:t>
            </a:r>
            <a:r>
              <a:rPr lang="en-US" dirty="0" smtClean="0"/>
              <a:t>TCP/IP</a:t>
            </a:r>
            <a:r>
              <a:rPr lang="mr-IN" dirty="0" smtClean="0"/>
              <a:t> इंटर नेट अकौंट (</a:t>
            </a:r>
            <a:r>
              <a:rPr lang="en-US" dirty="0" smtClean="0"/>
              <a:t>Internet  account</a:t>
            </a:r>
            <a:r>
              <a:rPr lang="mr-IN" dirty="0" smtClean="0"/>
              <a:t>)</a:t>
            </a:r>
            <a:r>
              <a:rPr lang="en-US" dirty="0" smtClean="0"/>
              <a:t> </a:t>
            </a:r>
            <a:r>
              <a:rPr lang="mr-IN" dirty="0" smtClean="0"/>
              <a:t> असायला हवा, जो पुढे आपल्याला इंटर नेट शी कनेक्ट करेल.</a:t>
            </a:r>
            <a:endParaRPr lang="en-US" dirty="0" smtClean="0"/>
          </a:p>
          <a:p>
            <a:pPr lvl="0">
              <a:buNone/>
            </a:pPr>
            <a:r>
              <a:rPr lang="mr-IN" dirty="0" smtClean="0"/>
              <a:t>६) एक चांगला ‘अँटीव्हायरस आणि स्पाय वेअर’ संरक्षण(</a:t>
            </a:r>
            <a:r>
              <a:rPr lang="en-US" dirty="0" smtClean="0"/>
              <a:t>Antivirus and spyware protection </a:t>
            </a:r>
            <a:r>
              <a:rPr lang="mr-IN" dirty="0" smtClean="0"/>
              <a:t>) असायला हवा, जो इंटर नेट वर काम  करीत असतांना त्याला चेक करीत राहतो,की एखाद्या फाईल मध्ये व्हायरस तर नाही, जो कॉम्प्युटर चा डाटा खराब करू शकेल.</a:t>
            </a:r>
            <a:r>
              <a:rPr lang="en-US" dirty="0" smtClean="0"/>
              <a:t>  </a:t>
            </a:r>
          </a:p>
          <a:p>
            <a:pPr marL="596646" indent="-514350">
              <a:buNone/>
            </a:pPr>
            <a:r>
              <a:rPr lang="mr-IN" dirty="0" smtClean="0"/>
              <a: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943088" cy="533400"/>
          </a:xfrm>
        </p:spPr>
        <p:txBody>
          <a:bodyPr>
            <a:normAutofit fontScale="90000"/>
          </a:bodyPr>
          <a:lstStyle/>
          <a:p>
            <a:r>
              <a:rPr lang="en-US" sz="4400" dirty="0" smtClean="0">
                <a:latin typeface="Times New Roman" pitchFamily="18" charset="0"/>
                <a:cs typeface="Times New Roman" pitchFamily="18" charset="0"/>
              </a:rPr>
              <a:t> </a:t>
            </a:r>
            <a:r>
              <a:rPr lang="mr-IN" sz="2000" dirty="0" smtClean="0">
                <a:solidFill>
                  <a:srgbClr val="FF0000"/>
                </a:solidFill>
                <a:effectLst/>
                <a:latin typeface="Times New Roman" pitchFamily="18" charset="0"/>
                <a:cs typeface="Times New Roman" pitchFamily="18" charset="0"/>
              </a:rPr>
              <a:t>५ </a:t>
            </a:r>
            <a:r>
              <a:rPr lang="mr-IN" sz="2000" dirty="0" smtClean="0">
                <a:solidFill>
                  <a:srgbClr val="FF0000"/>
                </a:solidFill>
                <a:latin typeface="Times New Roman" pitchFamily="18" charset="0"/>
                <a:cs typeface="Times New Roman" pitchFamily="18" charset="0"/>
              </a:rPr>
              <a:t>.१  </a:t>
            </a:r>
            <a:r>
              <a:rPr lang="mr-IN" sz="2000" dirty="0" smtClean="0">
                <a:solidFill>
                  <a:srgbClr val="FF0000"/>
                </a:solidFill>
                <a:effectLst/>
                <a:latin typeface="Times New Roman" pitchFamily="18" charset="0"/>
                <a:cs typeface="Times New Roman" pitchFamily="18" charset="0"/>
              </a:rPr>
              <a:t>इंटरनेट  चा उद्गम आणि इंटर नेट चे उपयोग  </a:t>
            </a:r>
            <a:r>
              <a:rPr lang="en-US" sz="2000" dirty="0" smtClean="0">
                <a:solidFill>
                  <a:srgbClr val="FF0000"/>
                </a:solidFill>
                <a:effectLst/>
                <a:latin typeface="Times New Roman" pitchFamily="18" charset="0"/>
                <a:cs typeface="Times New Roman" pitchFamily="18" charset="0"/>
              </a:rPr>
              <a:t>(</a:t>
            </a:r>
            <a:r>
              <a:rPr lang="en-US" sz="2000" b="1" dirty="0" smtClean="0">
                <a:solidFill>
                  <a:srgbClr val="FF0000"/>
                </a:solidFill>
                <a:effectLst/>
                <a:latin typeface="Times New Roman" pitchFamily="18" charset="0"/>
                <a:cs typeface="Times New Roman" pitchFamily="18" charset="0"/>
              </a:rPr>
              <a:t>Genesis </a:t>
            </a:r>
            <a:r>
              <a:rPr lang="en-US" sz="2000" b="1" dirty="0" smtClean="0">
                <a:solidFill>
                  <a:srgbClr val="FF0000"/>
                </a:solidFill>
                <a:latin typeface="Times New Roman" pitchFamily="18" charset="0"/>
                <a:cs typeface="Times New Roman" pitchFamily="18" charset="0"/>
              </a:rPr>
              <a:t>and use of Internet</a:t>
            </a:r>
            <a:r>
              <a:rPr lang="mr-IN" sz="2000" b="1" dirty="0" smtClean="0">
                <a:solidFill>
                  <a:srgbClr val="FF0000"/>
                </a:solidFill>
                <a:latin typeface="Times New Roman" pitchFamily="18" charset="0"/>
                <a:cs typeface="Times New Roman" pitchFamily="18" charset="0"/>
              </a:rPr>
              <a:t>)</a:t>
            </a:r>
            <a:r>
              <a:rPr lang="en-US" sz="2000" b="1" dirty="0" smtClean="0">
                <a:solidFill>
                  <a:srgbClr val="FF0000"/>
                </a:solidFill>
              </a:rPr>
              <a:t> </a:t>
            </a:r>
            <a:r>
              <a:rPr lang="en-US" sz="2000" b="1" dirty="0" smtClean="0">
                <a:solidFill>
                  <a:srgbClr val="FF0000"/>
                </a:solidFill>
                <a:effectLst/>
                <a:latin typeface="Times New Roman" pitchFamily="18" charset="0"/>
                <a:cs typeface="Times New Roman" pitchFamily="18" charset="0"/>
              </a:rPr>
              <a:t>:-</a:t>
            </a:r>
            <a:endParaRPr lang="en-US" sz="2000" dirty="0">
              <a:solidFill>
                <a:srgbClr val="FF0000"/>
              </a:solidFill>
              <a:effectLst/>
            </a:endParaRPr>
          </a:p>
        </p:txBody>
      </p:sp>
      <p:sp>
        <p:nvSpPr>
          <p:cNvPr id="3" name="Content Placeholder 2"/>
          <p:cNvSpPr>
            <a:spLocks noGrp="1"/>
          </p:cNvSpPr>
          <p:nvPr>
            <p:ph idx="1"/>
          </p:nvPr>
        </p:nvSpPr>
        <p:spPr>
          <a:xfrm>
            <a:off x="990600" y="685800"/>
            <a:ext cx="7924800" cy="5791200"/>
          </a:xfrm>
        </p:spPr>
        <p:txBody>
          <a:bodyPr>
            <a:normAutofit fontScale="25000" lnSpcReduction="20000"/>
          </a:bodyPr>
          <a:lstStyle/>
          <a:p>
            <a:pPr marL="596646" indent="-514350" algn="just">
              <a:buNone/>
            </a:pPr>
            <a:endParaRPr lang="mr-IN" sz="3800" dirty="0" smtClean="0"/>
          </a:p>
          <a:p>
            <a:pPr marL="596646" indent="-514350" algn="just">
              <a:buNone/>
            </a:pPr>
            <a:r>
              <a:rPr lang="mr-IN" sz="8000" dirty="0" smtClean="0"/>
              <a:t>१) इंटरनेट  म्हणजे काय?</a:t>
            </a:r>
          </a:p>
          <a:p>
            <a:pPr marL="596646" indent="-514350" algn="just">
              <a:buNone/>
            </a:pPr>
            <a:r>
              <a:rPr lang="mr-IN" sz="8000" dirty="0" smtClean="0"/>
              <a:t> व्याख्या-  “हजारो कॉम्प्युटर च्या  नेटवर्क ला “इंटरनेट असे म्हणतात.” </a:t>
            </a:r>
          </a:p>
          <a:p>
            <a:pPr marL="596646" indent="-514350" algn="just">
              <a:buNone/>
            </a:pPr>
            <a:r>
              <a:rPr lang="mr-IN" sz="8000" dirty="0" smtClean="0"/>
              <a:t>   समान प्रमाणित </a:t>
            </a:r>
            <a:r>
              <a:rPr lang="mr-IN" sz="8000" dirty="0" smtClean="0">
                <a:solidFill>
                  <a:srgbClr val="FF0000"/>
                </a:solidFill>
              </a:rPr>
              <a:t>सॉफ्टवेअर </a:t>
            </a:r>
            <a:r>
              <a:rPr lang="mr-IN" sz="8000" dirty="0" smtClean="0"/>
              <a:t>वापरून हे कॉम्प्युटर्स माहितीच्या देवाण घेवाणी साठी एकमेकांशी सुसंवाद साधतात. टेलिफोन वायर्स आणि सॅटेलाईट  </a:t>
            </a:r>
            <a:r>
              <a:rPr lang="mr-IN" sz="8000" dirty="0" smtClean="0">
                <a:solidFill>
                  <a:srgbClr val="FF0000"/>
                </a:solidFill>
              </a:rPr>
              <a:t>लिंकव्दारे</a:t>
            </a:r>
            <a:r>
              <a:rPr lang="mr-IN" sz="8000" dirty="0" smtClean="0"/>
              <a:t> इंटरनेट चे वापरकर्ते पुस्तके, सॉफ्टवेअर, व्यावसायिक माहिती ची देवाण</a:t>
            </a:r>
            <a:r>
              <a:rPr lang="en-US" sz="8000" dirty="0" smtClean="0"/>
              <a:t> </a:t>
            </a:r>
            <a:r>
              <a:rPr lang="mr-IN" sz="8000" dirty="0" smtClean="0"/>
              <a:t>घेवाण करू शकतात. इंटरनेट चा आकार, व्याप्ती आणि डिझाईन, वापरकर्त्यांना सामान्य पर्सनल कॉम्प्युटर आणि स्थानिक फोन नंबर व्दारे एकमेकांशी संपर्क साधण्यास मदत करतात. </a:t>
            </a:r>
          </a:p>
          <a:p>
            <a:pPr marL="596646" indent="-514350" algn="just">
              <a:buNone/>
            </a:pPr>
            <a:r>
              <a:rPr lang="mr-IN" sz="8000" dirty="0" smtClean="0"/>
              <a:t>     इंटर नेट मध्ये माहितीच्या स्रोतांचा आणि सेवांचा प्रचंड खजिना असतो. उदा.- वर्ल्ड वाईड वेब</a:t>
            </a:r>
            <a:r>
              <a:rPr lang="en-US" sz="8000" dirty="0" smtClean="0"/>
              <a:t> (www) </a:t>
            </a:r>
            <a:r>
              <a:rPr lang="mr-IN" sz="8000" dirty="0" smtClean="0"/>
              <a:t>ची इंटर-लिंक्ड हापरटेक्स्ट डॉक्यूमेन्टस आणि इलेक्ट्रानिक मेल ला सहाय्यभूत ठरणारी ‘पायाभूत’ रचना, इंटर नेट वापरून आपण पुढील क्रिया करू शकतो.</a:t>
            </a:r>
          </a:p>
          <a:p>
            <a:pPr marL="596646" indent="-514350" algn="just">
              <a:buNone/>
            </a:pPr>
            <a:r>
              <a:rPr lang="mr-IN" sz="8000" dirty="0" smtClean="0"/>
              <a:t>अ) इंटर नेट च्या अकाऊंट व्दारे इलेक्ट्रानिक मेल (</a:t>
            </a:r>
            <a:r>
              <a:rPr lang="en-US" sz="8000" dirty="0" smtClean="0"/>
              <a:t>E- mail) </a:t>
            </a:r>
            <a:r>
              <a:rPr lang="mr-IN" sz="8000" dirty="0" smtClean="0"/>
              <a:t>मित्रांबरोबर व सहकाऱ्याबरोबर देवाण</a:t>
            </a:r>
            <a:r>
              <a:rPr lang="en-US" sz="8000" dirty="0" smtClean="0"/>
              <a:t> </a:t>
            </a:r>
            <a:r>
              <a:rPr lang="mr-IN" sz="8000" dirty="0" smtClean="0"/>
              <a:t>घेवाण करू शकतो.</a:t>
            </a:r>
          </a:p>
          <a:p>
            <a:pPr marL="596646" indent="-514350" algn="just">
              <a:buNone/>
            </a:pPr>
            <a:r>
              <a:rPr lang="mr-IN" sz="8000" dirty="0" smtClean="0"/>
              <a:t>ब) इतर लोक मिळवू (</a:t>
            </a:r>
            <a:r>
              <a:rPr lang="en-US" sz="8000" dirty="0" smtClean="0"/>
              <a:t>Access)</a:t>
            </a:r>
            <a:r>
              <a:rPr lang="mr-IN" sz="8000" dirty="0" smtClean="0"/>
              <a:t> शकतील अशी माहिती देऊ शकतो. आणि ती  माहिती वारंवार अद्यावत करून मित्रांना, समाजातील लोकांना ती उपलब्ध करून देऊ शकतो. आवाज, फोटो, प्रतिमा तसेच व्ही डी ओ , लायब्ररी, शब्दकोष अशा गोष्टींचा समावेश असलेली माहिती मिळवू शकतो.        </a:t>
            </a:r>
            <a:endParaRPr lang="en-US" sz="8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866888" cy="411162"/>
          </a:xfrm>
        </p:spPr>
        <p:txBody>
          <a:bodyPr>
            <a:normAutofit fontScale="90000"/>
          </a:bodyPr>
          <a:lstStyle/>
          <a:p>
            <a:r>
              <a:rPr lang="en-US" sz="2400" dirty="0" smtClean="0">
                <a:solidFill>
                  <a:srgbClr val="FF0000"/>
                </a:solidFill>
              </a:rPr>
              <a:t>2)</a:t>
            </a:r>
            <a:r>
              <a:rPr lang="mr-IN" sz="2400" dirty="0" smtClean="0">
                <a:solidFill>
                  <a:srgbClr val="FF0000"/>
                </a:solidFill>
              </a:rPr>
              <a:t> इंटर नेट चा उद्गम (</a:t>
            </a:r>
            <a:r>
              <a:rPr lang="en-US" sz="2400" dirty="0" smtClean="0">
                <a:solidFill>
                  <a:srgbClr val="FF0000"/>
                </a:solidFill>
                <a:latin typeface="Times New Roman" pitchFamily="18" charset="0"/>
                <a:cs typeface="Times New Roman" pitchFamily="18" charset="0"/>
              </a:rPr>
              <a:t>(</a:t>
            </a:r>
            <a:r>
              <a:rPr lang="en-US" sz="2400" b="1" dirty="0" smtClean="0">
                <a:solidFill>
                  <a:srgbClr val="FF0000"/>
                </a:solidFill>
                <a:latin typeface="Times New Roman" pitchFamily="18" charset="0"/>
                <a:cs typeface="Times New Roman" pitchFamily="18" charset="0"/>
              </a:rPr>
              <a:t>Genesis  of Internet</a:t>
            </a:r>
            <a:r>
              <a:rPr lang="en-US" sz="2400" dirty="0" smtClean="0">
                <a:solidFill>
                  <a:srgbClr val="FF0000"/>
                </a:solidFill>
                <a:latin typeface="Times New Roman" pitchFamily="18" charset="0"/>
                <a:cs typeface="Times New Roman" pitchFamily="18" charset="0"/>
              </a:rPr>
              <a:t>) </a:t>
            </a:r>
            <a:r>
              <a:rPr lang="en-US" sz="2400" dirty="0" smtClean="0">
                <a:solidFill>
                  <a:srgbClr val="FF0000"/>
                </a:solidFill>
              </a:rPr>
              <a:t> :-</a:t>
            </a:r>
            <a:endParaRPr lang="en-US" sz="2400" dirty="0">
              <a:solidFill>
                <a:srgbClr val="FF0000"/>
              </a:solidFill>
            </a:endParaRPr>
          </a:p>
        </p:txBody>
      </p:sp>
      <p:sp>
        <p:nvSpPr>
          <p:cNvPr id="3" name="Content Placeholder 2"/>
          <p:cNvSpPr>
            <a:spLocks noGrp="1"/>
          </p:cNvSpPr>
          <p:nvPr>
            <p:ph idx="1"/>
          </p:nvPr>
        </p:nvSpPr>
        <p:spPr>
          <a:xfrm>
            <a:off x="1066800" y="685800"/>
            <a:ext cx="7924800" cy="5943600"/>
          </a:xfrm>
        </p:spPr>
        <p:txBody>
          <a:bodyPr>
            <a:normAutofit fontScale="77500" lnSpcReduction="20000"/>
          </a:bodyPr>
          <a:lstStyle/>
          <a:p>
            <a:pPr>
              <a:buNone/>
            </a:pPr>
            <a:r>
              <a:rPr lang="mr-IN" dirty="0" smtClean="0"/>
              <a:t> देशभरातील कॉम्प्युटर्स एकमेकांबरोबर जोडण्यासाठी हि संकल्पना तयार करण्यात आली. सुरवातीला फक्त संयुक्त राष्ट्राचे सरकार (</a:t>
            </a:r>
            <a:r>
              <a:rPr lang="en-US" dirty="0" smtClean="0"/>
              <a:t>US)</a:t>
            </a:r>
            <a:r>
              <a:rPr lang="mr-IN" dirty="0" smtClean="0"/>
              <a:t> आणि संयुक्त राष्ट्रातील काही विद्यापीठे जोडली होती.</a:t>
            </a:r>
          </a:p>
          <a:p>
            <a:pPr>
              <a:buNone/>
            </a:pPr>
            <a:r>
              <a:rPr lang="mr-IN" dirty="0" smtClean="0"/>
              <a:t>		मुळात इंटरनेट हि अमेरिकेची आपत्कालीन सैन्य संपर्क प्रणाली होती, जी डीपार्टमेन्ट ऑफ डीफेन्सेस अॅडव्हांस रिसर्च प्रोजेक्ट एजन्सीव्दारे (</a:t>
            </a:r>
            <a:r>
              <a:rPr lang="en-US" dirty="0" smtClean="0"/>
              <a:t> ARPA</a:t>
            </a:r>
            <a:r>
              <a:rPr lang="mr-IN" dirty="0" smtClean="0"/>
              <a:t>) १९६० च्या दशकात चालवली जात होती. जेव्हा तत्कालीन </a:t>
            </a:r>
            <a:r>
              <a:rPr lang="en-US" dirty="0" smtClean="0"/>
              <a:t>USSR  (Union of Soviet Socialist Republic ) </a:t>
            </a:r>
            <a:r>
              <a:rPr lang="mr-IN" dirty="0" smtClean="0"/>
              <a:t>आणि</a:t>
            </a:r>
            <a:r>
              <a:rPr lang="en-US" dirty="0" smtClean="0"/>
              <a:t> USA</a:t>
            </a:r>
            <a:r>
              <a:rPr lang="mr-IN" dirty="0" smtClean="0"/>
              <a:t> मध्ये शीत युद्ध सुरु होता त्या वेळेस अमेरिकेला संदेश पाठविण्यासाठी एक अश्या माध्यमाची आवश्यकता  पडली जी बॉम्ब</a:t>
            </a:r>
            <a:r>
              <a:rPr lang="en-US" dirty="0" smtClean="0"/>
              <a:t> </a:t>
            </a:r>
            <a:r>
              <a:rPr lang="mr-IN" dirty="0" smtClean="0"/>
              <a:t>संरक्षित असावी.  जेणेकरून </a:t>
            </a:r>
            <a:r>
              <a:rPr lang="en-US" dirty="0" smtClean="0"/>
              <a:t>USSR</a:t>
            </a:r>
            <a:r>
              <a:rPr lang="mr-IN" dirty="0" smtClean="0"/>
              <a:t> व्दारे हमल्याच्या स्थितीमध्ये सुद्धा आर्मी , नेव्ही, आणि हवाई दला मध्ये सुसंवाद सुरु राहील. ते माध्यम इलेक्ट्रानिक टेक्स्ट आधारित इंटरनेट होते. </a:t>
            </a:r>
          </a:p>
          <a:p>
            <a:pPr>
              <a:buNone/>
            </a:pPr>
            <a:r>
              <a:rPr lang="mr-IN" dirty="0" smtClean="0"/>
              <a:t>            १९६९ साली हे संपूर्ण ऑपरेशन </a:t>
            </a:r>
            <a:r>
              <a:rPr lang="en-US" dirty="0" smtClean="0"/>
              <a:t>ARPANET (</a:t>
            </a:r>
            <a:r>
              <a:rPr lang="mr-IN" dirty="0" smtClean="0"/>
              <a:t>अॅडव्हांस रिसर्च प्रोजेक्ट एजन्सी नेटवर्क) म्हणून संबोधले गेले होते.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228600"/>
            <a:ext cx="7848600" cy="6400800"/>
          </a:xfrm>
        </p:spPr>
        <p:txBody>
          <a:bodyPr>
            <a:normAutofit fontScale="62500" lnSpcReduction="20000"/>
          </a:bodyPr>
          <a:lstStyle/>
          <a:p>
            <a:pPr>
              <a:buNone/>
            </a:pPr>
            <a:r>
              <a:rPr lang="mr-IN" dirty="0" smtClean="0"/>
              <a:t>संपर्कासाठी कॉम्प्युटर ला नेटवर्क च्या </a:t>
            </a:r>
            <a:r>
              <a:rPr lang="mr-IN" dirty="0" smtClean="0">
                <a:solidFill>
                  <a:srgbClr val="FF0000"/>
                </a:solidFill>
              </a:rPr>
              <a:t>नियमांचा </a:t>
            </a:r>
            <a:r>
              <a:rPr lang="mr-IN" dirty="0" smtClean="0"/>
              <a:t>एक   संच असणे आवश्यक होते. संपर्कासाठी नेटवर्क मधील प्रत्येक नियमाला ट्रान्समिशन कंट्रोल प्रोटोकॉल</a:t>
            </a:r>
            <a:r>
              <a:rPr lang="en-US" dirty="0" smtClean="0"/>
              <a:t> (TCP)</a:t>
            </a:r>
            <a:r>
              <a:rPr lang="mr-IN" dirty="0" smtClean="0"/>
              <a:t> किंवा  इंटरनेट प्रोटोकॉल</a:t>
            </a:r>
            <a:r>
              <a:rPr lang="en-US" dirty="0" smtClean="0"/>
              <a:t> (IP) </a:t>
            </a:r>
            <a:r>
              <a:rPr lang="mr-IN" dirty="0" smtClean="0"/>
              <a:t>म्हणून ओळखले जाते. </a:t>
            </a:r>
            <a:endParaRPr lang="en-US" dirty="0" smtClean="0"/>
          </a:p>
          <a:p>
            <a:pPr>
              <a:buNone/>
            </a:pPr>
            <a:r>
              <a:rPr lang="en-US" dirty="0" smtClean="0"/>
              <a:t>TCP/IP </a:t>
            </a:r>
            <a:r>
              <a:rPr lang="mr-IN" dirty="0" smtClean="0"/>
              <a:t> सुट मधिल खालील तिन प्रमुख प्रोटोकॉल आहेत.  </a:t>
            </a:r>
            <a:endParaRPr lang="en-US" dirty="0" smtClean="0"/>
          </a:p>
          <a:p>
            <a:pPr marL="596646" indent="-514350">
              <a:buAutoNum type="arabicParenR"/>
            </a:pPr>
            <a:r>
              <a:rPr lang="mr-IN" dirty="0" smtClean="0"/>
              <a:t>द सिम्पल मेल ट्रान्सफर प्रोटोकॉल </a:t>
            </a:r>
            <a:r>
              <a:rPr lang="en-US" dirty="0" smtClean="0"/>
              <a:t>(SMTP)</a:t>
            </a:r>
          </a:p>
          <a:p>
            <a:pPr marL="596646" indent="-514350">
              <a:buAutoNum type="arabicParenR"/>
            </a:pPr>
            <a:r>
              <a:rPr lang="mr-IN" dirty="0" smtClean="0"/>
              <a:t>द फाईल ट्रान्सफर प्रोटोकॉल </a:t>
            </a:r>
            <a:r>
              <a:rPr lang="en-US" dirty="0" smtClean="0"/>
              <a:t>(FTP)</a:t>
            </a:r>
            <a:r>
              <a:rPr lang="mr-IN" dirty="0" smtClean="0"/>
              <a:t>(डाटा फाईल स्थानान्तरण करिता)</a:t>
            </a:r>
            <a:endParaRPr lang="en-US" dirty="0" smtClean="0"/>
          </a:p>
          <a:p>
            <a:pPr marL="596646" indent="-514350">
              <a:buAutoNum type="arabicParenR"/>
            </a:pPr>
            <a:r>
              <a:rPr lang="mr-IN" dirty="0" smtClean="0"/>
              <a:t>द टेलनेट प्रोटोकॉल </a:t>
            </a:r>
            <a:r>
              <a:rPr lang="en-US" dirty="0" smtClean="0"/>
              <a:t>(TELNET)</a:t>
            </a:r>
            <a:r>
              <a:rPr lang="mr-IN" dirty="0" smtClean="0"/>
              <a:t>(दूर अंतरावरील कॉम्प्युटर दूरसंचारा करिता उपयोगात येणारे</a:t>
            </a:r>
            <a:r>
              <a:rPr lang="mr-IN" dirty="0" smtClean="0">
                <a:solidFill>
                  <a:srgbClr val="FF0000"/>
                </a:solidFill>
              </a:rPr>
              <a:t> सॉफ्टवेअर आहे)</a:t>
            </a:r>
            <a:r>
              <a:rPr lang="mr-IN" dirty="0" smtClean="0"/>
              <a:t> </a:t>
            </a:r>
          </a:p>
          <a:p>
            <a:pPr marL="596646" indent="-514350">
              <a:buNone/>
            </a:pPr>
            <a:r>
              <a:rPr lang="mr-IN" dirty="0" smtClean="0">
                <a:solidFill>
                  <a:srgbClr val="FF0000"/>
                </a:solidFill>
              </a:rPr>
              <a:t>इंटरनेट चा कुणीही मालक नाही</a:t>
            </a:r>
            <a:r>
              <a:rPr lang="mr-IN" dirty="0" smtClean="0"/>
              <a:t>. इंटरनेट वर कोणाचेही संपूर्ण नियंत्रण नाही. विद्यापीठे, सरकारे,लोक आणि संघटना जगभरात संयुक्तपणे त्याचे नियंत्रण करतात. </a:t>
            </a:r>
            <a:endParaRPr lang="en-US" dirty="0" smtClean="0"/>
          </a:p>
          <a:p>
            <a:pPr marL="596646" indent="-514350">
              <a:buNone/>
            </a:pPr>
            <a:r>
              <a:rPr lang="mr-IN" dirty="0" smtClean="0"/>
              <a:t>इंटरनेट सोसायटीचा (</a:t>
            </a:r>
            <a:r>
              <a:rPr lang="en-US" dirty="0" err="1" smtClean="0"/>
              <a:t>Isoc</a:t>
            </a:r>
            <a:r>
              <a:rPr lang="en-US" dirty="0" smtClean="0"/>
              <a:t>)</a:t>
            </a:r>
            <a:r>
              <a:rPr lang="mr-IN" dirty="0" smtClean="0"/>
              <a:t> इंटरनेट इन्जिनिअरिन्ग  टास्क फोर्स</a:t>
            </a:r>
            <a:r>
              <a:rPr lang="en-US" dirty="0" smtClean="0"/>
              <a:t> (IETF) </a:t>
            </a:r>
            <a:r>
              <a:rPr lang="mr-IN" dirty="0" smtClean="0"/>
              <a:t>हा एक संघटनात्मक उपक्रम आहे. इंटरनेट इन्जिनिअरिन्ग  टास्क फोर्स चे कार्य, उच्च दर्जाचे, संबंधित तांत्रिक दस्तऐवज तयार करणे, हे आहे,</a:t>
            </a:r>
            <a:r>
              <a:rPr lang="en-US" dirty="0" smtClean="0"/>
              <a:t> </a:t>
            </a:r>
            <a:r>
              <a:rPr lang="mr-IN" dirty="0" smtClean="0"/>
              <a:t>ज्यामुळे इंटरनेट जास्त चांगले काम करू शकेल. त्यामुळे इंटर नेटचे डिझाईन करणे, त्याचा वापर करणे, व व्यवस्थापन करणे यासाठी लोक ज्या मार्गाचा अवलंब करतात तो प्रमाणित करता येतो. </a:t>
            </a:r>
          </a:p>
          <a:p>
            <a:pPr marL="596646" indent="-514350">
              <a:buNone/>
            </a:pPr>
            <a:r>
              <a:rPr lang="mr-IN" dirty="0" smtClean="0"/>
              <a:t>               इंटरनेट शी संबंधित प्रमाणके. शिक्षा आणि धोरण या साठी नेतृत्व पुरवावे म्हणून </a:t>
            </a:r>
            <a:r>
              <a:rPr lang="mr-IN" dirty="0" smtClean="0">
                <a:solidFill>
                  <a:srgbClr val="FF0000"/>
                </a:solidFill>
              </a:rPr>
              <a:t>१९९२ साली इंटरनेट सोसायटी</a:t>
            </a:r>
            <a:r>
              <a:rPr lang="mr-IN" dirty="0" smtClean="0"/>
              <a:t> (</a:t>
            </a:r>
            <a:r>
              <a:rPr lang="en-US" dirty="0" err="1" smtClean="0"/>
              <a:t>Isoc</a:t>
            </a:r>
            <a:r>
              <a:rPr lang="en-US" dirty="0" smtClean="0"/>
              <a:t>)</a:t>
            </a:r>
            <a:r>
              <a:rPr lang="mr-IN" dirty="0" smtClean="0">
                <a:solidFill>
                  <a:srgbClr val="FF0000"/>
                </a:solidFill>
              </a:rPr>
              <a:t> </a:t>
            </a:r>
            <a:r>
              <a:rPr lang="mr-IN" dirty="0" smtClean="0"/>
              <a:t>हि ना  नफा तत्वावर काम करणारी संघटना स्थापन करण्यात आली. मुक्त विकास, उत्क्रांती आणि जगभरातील लोकांच्या कल्याणासाठी इंटर नेट चा वापर या गोष्टी  पुरविण्यासाठी ती  कटिबद्ध आहे.</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228600"/>
            <a:ext cx="7848600" cy="6324600"/>
          </a:xfrm>
        </p:spPr>
        <p:txBody>
          <a:bodyPr/>
          <a:lstStyle/>
          <a:p>
            <a:pPr marL="596646" indent="-514350">
              <a:buNone/>
            </a:pPr>
            <a:r>
              <a:rPr lang="en-US" dirty="0" smtClean="0"/>
              <a:t>W3C (World Wide Web Consortium)</a:t>
            </a:r>
            <a:r>
              <a:rPr lang="mr-IN" dirty="0" smtClean="0"/>
              <a:t> नावाचा आणखी एक वर्ल्ड वाईड वेब करिता इंटरनॅशनल स्टँडर्ड आर्गनायझेशन  (</a:t>
            </a:r>
            <a:r>
              <a:rPr lang="en-US" dirty="0" smtClean="0"/>
              <a:t> International Standard Organization</a:t>
            </a:r>
            <a:r>
              <a:rPr lang="mr-IN" dirty="0" smtClean="0"/>
              <a:t>) आहे, जो डॉ. टीम बर्नर – ली </a:t>
            </a:r>
            <a:r>
              <a:rPr lang="en-US" dirty="0" smtClean="0"/>
              <a:t>(Tim Berners-Lee)</a:t>
            </a:r>
            <a:r>
              <a:rPr lang="mr-IN" dirty="0" smtClean="0"/>
              <a:t> यांनी १ ऑक्टोबर १९९४ मध्ये स्थापन केला.  त्याचे  हेडक्वार्टर </a:t>
            </a:r>
            <a:r>
              <a:rPr lang="en-US" dirty="0" smtClean="0"/>
              <a:t> Massachusetts, institute of technology, Cambridge, Massachusetts, Unite States</a:t>
            </a:r>
            <a:r>
              <a:rPr lang="mr-IN" dirty="0" smtClean="0"/>
              <a:t> येथे आहे. त्याचा उद्देश्य वेब च्या विकासाकरिता प्रोटोकॉल्स आणि गाईड लाइन्स तयार करणे हे आहे.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0"/>
            <a:ext cx="8077200" cy="990600"/>
          </a:xfrm>
        </p:spPr>
        <p:txBody>
          <a:bodyPr>
            <a:normAutofit/>
          </a:bodyPr>
          <a:lstStyle/>
          <a:p>
            <a:r>
              <a:rPr lang="mr-IN" sz="2400" dirty="0" smtClean="0">
                <a:solidFill>
                  <a:srgbClr val="FF0000"/>
                </a:solidFill>
              </a:rPr>
              <a:t>इंटरनेट चे उपयोग</a:t>
            </a:r>
            <a:r>
              <a:rPr lang="en-US" sz="2400" dirty="0" smtClean="0">
                <a:solidFill>
                  <a:srgbClr val="FF0000"/>
                </a:solidFill>
              </a:rPr>
              <a:t> </a:t>
            </a:r>
            <a:r>
              <a:rPr lang="mr-IN" sz="2400" dirty="0" smtClean="0">
                <a:solidFill>
                  <a:srgbClr val="FF0000"/>
                </a:solidFill>
              </a:rPr>
              <a:t>/</a:t>
            </a:r>
            <a:r>
              <a:rPr lang="en-US" sz="2400" dirty="0" smtClean="0">
                <a:solidFill>
                  <a:srgbClr val="FF0000"/>
                </a:solidFill>
              </a:rPr>
              <a:t> </a:t>
            </a:r>
            <a:r>
              <a:rPr lang="mr-IN" sz="2400" dirty="0" smtClean="0">
                <a:solidFill>
                  <a:srgbClr val="FF0000"/>
                </a:solidFill>
              </a:rPr>
              <a:t>फायदे </a:t>
            </a:r>
            <a:r>
              <a:rPr lang="en-US" sz="2400" dirty="0" smtClean="0">
                <a:solidFill>
                  <a:srgbClr val="FF0000"/>
                </a:solidFill>
              </a:rPr>
              <a:t>(Uses </a:t>
            </a:r>
            <a:r>
              <a:rPr lang="mr-IN" sz="2400" dirty="0" smtClean="0">
                <a:solidFill>
                  <a:srgbClr val="FF0000"/>
                </a:solidFill>
              </a:rPr>
              <a:t>/</a:t>
            </a:r>
            <a:r>
              <a:rPr lang="en-US" sz="2400" dirty="0" smtClean="0">
                <a:solidFill>
                  <a:srgbClr val="FF0000"/>
                </a:solidFill>
              </a:rPr>
              <a:t>Advantages  of Internet/ Applications of Internet):-</a:t>
            </a:r>
            <a:endParaRPr lang="en-US" sz="2400" dirty="0">
              <a:solidFill>
                <a:srgbClr val="FF0000"/>
              </a:solidFill>
            </a:endParaRPr>
          </a:p>
        </p:txBody>
      </p:sp>
      <p:sp>
        <p:nvSpPr>
          <p:cNvPr id="3" name="Content Placeholder 2"/>
          <p:cNvSpPr>
            <a:spLocks noGrp="1"/>
          </p:cNvSpPr>
          <p:nvPr>
            <p:ph idx="1"/>
          </p:nvPr>
        </p:nvSpPr>
        <p:spPr>
          <a:xfrm>
            <a:off x="1066800" y="990600"/>
            <a:ext cx="7924800" cy="5715000"/>
          </a:xfrm>
        </p:spPr>
        <p:txBody>
          <a:bodyPr>
            <a:normAutofit fontScale="55000" lnSpcReduction="20000"/>
          </a:bodyPr>
          <a:lstStyle/>
          <a:p>
            <a:pPr marL="596646" lvl="0" indent="-514350">
              <a:buNone/>
            </a:pPr>
            <a:r>
              <a:rPr lang="mr-IN" b="1" dirty="0" smtClean="0"/>
              <a:t>१) </a:t>
            </a:r>
            <a:r>
              <a:rPr lang="mr-IN" b="1" dirty="0" smtClean="0">
                <a:solidFill>
                  <a:srgbClr val="FF0000"/>
                </a:solidFill>
              </a:rPr>
              <a:t>संचार आणि संवादा मध्ये इंटरनेट चा उपयोग </a:t>
            </a:r>
            <a:r>
              <a:rPr lang="en-US" b="1" dirty="0" smtClean="0"/>
              <a:t>(Use of Internet in Communication):  </a:t>
            </a:r>
            <a:r>
              <a:rPr lang="mr-IN" b="1" dirty="0" smtClean="0"/>
              <a:t> इंटरनेट व्दारे ई-मेल, चॅट, इत्यादी साधना व्दारे आपण एकाच वेळी एकापेक्षा जास्त व्यक्ती बरोबर बोलू शकतो. ई- मेल मध्ये टेक्स्ट सोबत इमेज, फोटो, मुव्ही इत्यादी सुद्धा पाठवू शकतो. </a:t>
            </a:r>
          </a:p>
          <a:p>
            <a:pPr marL="596646" lvl="0" indent="-514350">
              <a:buNone/>
            </a:pPr>
            <a:r>
              <a:rPr lang="mr-IN" b="1" dirty="0" smtClean="0"/>
              <a:t>   जगातील दुसऱ्या भागात काय सुरु आहे ते प्रत्यक्ष व्हिडीओ पाहून माहिती करून घेवू शकतो.</a:t>
            </a:r>
          </a:p>
          <a:p>
            <a:pPr marL="596646" lvl="0" indent="-514350">
              <a:buNone/>
            </a:pPr>
            <a:r>
              <a:rPr lang="mr-IN" b="1" dirty="0" smtClean="0"/>
              <a:t>    इंटरनेट व्दारे नवीन मित्र बनवू शकतो.  </a:t>
            </a:r>
          </a:p>
          <a:p>
            <a:pPr marL="596646" lvl="0" indent="-514350">
              <a:buNone/>
            </a:pPr>
            <a:r>
              <a:rPr lang="mr-IN" b="1" dirty="0" smtClean="0"/>
              <a:t>२) </a:t>
            </a:r>
            <a:r>
              <a:rPr lang="mr-IN" b="1" dirty="0" smtClean="0">
                <a:solidFill>
                  <a:srgbClr val="FF0000"/>
                </a:solidFill>
              </a:rPr>
              <a:t>शिक्षणामध्ये इंटरनेट चा उपयोग </a:t>
            </a:r>
            <a:r>
              <a:rPr lang="mr-IN" b="1" dirty="0" smtClean="0"/>
              <a:t>(</a:t>
            </a:r>
            <a:r>
              <a:rPr lang="en-US" b="1" dirty="0" smtClean="0"/>
              <a:t> Use of Internet in Education: </a:t>
            </a:r>
            <a:r>
              <a:rPr lang="mr-IN" b="1" dirty="0" smtClean="0"/>
              <a:t> इंटर नेट च्या माध्यमातून कोणत्याही पुस्तकाला पाहू शकतो किंवा कोणत्याही शैक्षणिक विषय संबंधित माहिती पाहू शकतो. तसेच व्हर्च्युअल क्लास च्या माध्यमातून घर बसल्या शिक्षण घेवू शकतो. </a:t>
            </a:r>
          </a:p>
          <a:p>
            <a:pPr lvl="0">
              <a:buNone/>
            </a:pPr>
            <a:r>
              <a:rPr lang="mr-IN" b="1" dirty="0" smtClean="0"/>
              <a:t>       इंटर नेट च्या माध्यमातून घर बसल्या आपल्या आवडीच्या कॉलेज, स्कूल ची निवड करू शकतो. तसेच आपल्या आवडीचे कोर्स कोणत्या कॉलेज मध्ये उपलब्ध आहेत याची माहिती घेवू शकतो. </a:t>
            </a:r>
            <a:endParaRPr lang="en-US" dirty="0" smtClean="0"/>
          </a:p>
          <a:p>
            <a:pPr lvl="0">
              <a:buNone/>
            </a:pPr>
            <a:r>
              <a:rPr lang="mr-IN" b="1" dirty="0" smtClean="0"/>
              <a:t>३) </a:t>
            </a:r>
            <a:r>
              <a:rPr lang="mr-IN" b="1" dirty="0" smtClean="0">
                <a:solidFill>
                  <a:srgbClr val="FF0000"/>
                </a:solidFill>
              </a:rPr>
              <a:t>व्यापारात इंटरनेट चा उपयोग </a:t>
            </a:r>
            <a:r>
              <a:rPr lang="en-US" b="1" dirty="0" smtClean="0"/>
              <a:t>(Use of Internet in Business):</a:t>
            </a:r>
            <a:r>
              <a:rPr lang="mr-IN" b="1" dirty="0" smtClean="0"/>
              <a:t> इंटरनेट मुळे करोडो उत्पादक आणि विक्रेता जवळ आलेले आहेत. त्यामुळे इंटरनेट च्या माध्यमातून मोठ्याप्रमाणात व्यापार करून नफा कमवू शकतो. इंटरनेट मुळेच अमेरिकेचा उत्पादक, श्रीलंकेच्या ग्राहकाला वस्तू विकू शकतो. </a:t>
            </a:r>
            <a:endParaRPr lang="en-US" dirty="0" smtClean="0"/>
          </a:p>
          <a:p>
            <a:pPr lvl="0">
              <a:buNone/>
            </a:pPr>
            <a:r>
              <a:rPr lang="mr-IN" b="1" dirty="0" smtClean="0">
                <a:solidFill>
                  <a:srgbClr val="FF0000"/>
                </a:solidFill>
              </a:rPr>
              <a:t>४) मनोरंजना  मध्ये इंटरनेट चा उपयोग </a:t>
            </a:r>
            <a:r>
              <a:rPr lang="en-US" b="1" dirty="0" smtClean="0"/>
              <a:t>(Use of Internet in Entertainment):</a:t>
            </a:r>
            <a:r>
              <a:rPr lang="mr-IN" b="1" dirty="0" smtClean="0"/>
              <a:t> इंटर नेट चा वापर करून कोणताही चित्रपट डाऊनलोड  करू शकतो. ऑनलाईन शो पाहू शकतो आणि कोणतेही गाणे ऐकू शकतो. किंवा कोणतेही गाणे मिळवू  शकतो, ज्या मुळे घर बसल्या मनोरंजन करू शकतो. </a:t>
            </a:r>
            <a:r>
              <a:rPr lang="mr-IN" dirty="0" smtClean="0"/>
              <a:t>  </a:t>
            </a:r>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228600"/>
            <a:ext cx="7848600" cy="6400800"/>
          </a:xfrm>
        </p:spPr>
        <p:txBody>
          <a:bodyPr>
            <a:normAutofit fontScale="62500" lnSpcReduction="20000"/>
          </a:bodyPr>
          <a:lstStyle/>
          <a:p>
            <a:pPr lvl="0" algn="just">
              <a:buNone/>
            </a:pPr>
            <a:r>
              <a:rPr lang="mr-IN" dirty="0" smtClean="0">
                <a:solidFill>
                  <a:srgbClr val="FF0000"/>
                </a:solidFill>
              </a:rPr>
              <a:t>५) वैद्यकीय क्षेत्रामध्ये इंटरनेट चा उपयोग</a:t>
            </a:r>
            <a:r>
              <a:rPr lang="en-US" dirty="0" smtClean="0"/>
              <a:t>(Use of Internet in Medical field):</a:t>
            </a:r>
            <a:r>
              <a:rPr lang="mr-IN" dirty="0" smtClean="0">
                <a:solidFill>
                  <a:srgbClr val="FF0000"/>
                </a:solidFill>
              </a:rPr>
              <a:t> </a:t>
            </a:r>
            <a:r>
              <a:rPr lang="mr-IN" dirty="0" smtClean="0"/>
              <a:t>वैद्यकीय क्षेत्रामध्ये इंटर नेट व्दारे कोणत्याही रुग्णाची रिपोर्ट दुसर्याला पाठवू शकतो. तसेच विविध औषधांची माहिती इंटर नेट व्दारे पाहू शकतो.</a:t>
            </a:r>
            <a:r>
              <a:rPr lang="en-US" dirty="0" smtClean="0"/>
              <a:t> </a:t>
            </a:r>
          </a:p>
          <a:p>
            <a:pPr lvl="0" algn="just">
              <a:buNone/>
            </a:pPr>
            <a:r>
              <a:rPr lang="mr-IN" dirty="0" smtClean="0"/>
              <a:t>६) </a:t>
            </a:r>
            <a:r>
              <a:rPr lang="mr-IN" dirty="0" smtClean="0">
                <a:solidFill>
                  <a:srgbClr val="FF0000"/>
                </a:solidFill>
              </a:rPr>
              <a:t>ऑनलाईन खरेदी मध्ये इंटरनेट चा उपयोग</a:t>
            </a:r>
            <a:r>
              <a:rPr lang="en-US" dirty="0" smtClean="0"/>
              <a:t>(Use of Internet in  online Shopping):</a:t>
            </a:r>
            <a:r>
              <a:rPr lang="mr-IN" dirty="0" smtClean="0"/>
              <a:t> इंटर नेट च्या माध्यमातून घरी बसल्या बसल्या खरेदी करू शकतो, त्याला ई-व्यापार </a:t>
            </a:r>
            <a:r>
              <a:rPr lang="en-US" dirty="0" smtClean="0"/>
              <a:t>(E-</a:t>
            </a:r>
            <a:r>
              <a:rPr lang="mr-IN" dirty="0" smtClean="0"/>
              <a:t> </a:t>
            </a:r>
            <a:r>
              <a:rPr lang="en-US" dirty="0" smtClean="0"/>
              <a:t>commerce)</a:t>
            </a:r>
            <a:r>
              <a:rPr lang="mr-IN" dirty="0" smtClean="0"/>
              <a:t> असे म्हणतात. </a:t>
            </a:r>
          </a:p>
          <a:p>
            <a:pPr lvl="0" algn="just">
              <a:buNone/>
            </a:pPr>
            <a:r>
              <a:rPr lang="mr-IN" dirty="0" smtClean="0">
                <a:solidFill>
                  <a:srgbClr val="FF0000"/>
                </a:solidFill>
              </a:rPr>
              <a:t>७) पर्यटना मध्ये इंटर नेट चा उपयोग</a:t>
            </a:r>
            <a:r>
              <a:rPr lang="mr-IN" dirty="0" smtClean="0"/>
              <a:t> (</a:t>
            </a:r>
            <a:r>
              <a:rPr lang="en-US" dirty="0" smtClean="0"/>
              <a:t> Use of internet in Tourism)- </a:t>
            </a:r>
            <a:r>
              <a:rPr lang="mr-IN" dirty="0" smtClean="0"/>
              <a:t> इंटरनेट च्या मदतीने कुठेही जाने येणे सोपे झाले आहे कारण इंटर नेट मुळे नकाशाच्या मदतीने कोणत्याही जागे विषयी चा पत्ता मिळवू शकतो. तसेच प्रवासा  दरम्यान आपल्या फोन किंवा कॉम्प्युटर वर ट्रेन जाण्या – येण्याच्या वेळा विषयी माहिती करून घेवू शकतो. </a:t>
            </a:r>
          </a:p>
          <a:p>
            <a:pPr lvl="0" algn="just">
              <a:buNone/>
            </a:pPr>
            <a:r>
              <a:rPr lang="mr-IN" dirty="0" smtClean="0">
                <a:solidFill>
                  <a:srgbClr val="FF0000"/>
                </a:solidFill>
              </a:rPr>
              <a:t>८) मिडिया मध्ये इंटर नेट चा उपयोग</a:t>
            </a:r>
            <a:r>
              <a:rPr lang="en-US" dirty="0" smtClean="0">
                <a:solidFill>
                  <a:srgbClr val="FF0000"/>
                </a:solidFill>
              </a:rPr>
              <a:t> </a:t>
            </a:r>
            <a:r>
              <a:rPr lang="en-US" dirty="0" smtClean="0"/>
              <a:t>(Use of Internet in Media):</a:t>
            </a:r>
            <a:r>
              <a:rPr lang="mr-IN" dirty="0" smtClean="0"/>
              <a:t> इंटर नेट च्या माध्यमातून दुनियेच्या कोणत्याही कोपऱ्यातून माहिती प्राप्त करू शकतो ते सुद्धा काही सेकदा मध्ये. आपण दुनियेच्या प्रत्येक कोपऱ्यातून बातमी घर बसल्या आपल्या कॉम्प्युटर वर घेवू शकतो. </a:t>
            </a:r>
          </a:p>
          <a:p>
            <a:pPr lvl="0" algn="just">
              <a:buNone/>
            </a:pPr>
            <a:r>
              <a:rPr lang="mr-IN" dirty="0" smtClean="0"/>
              <a:t>        आज कितीतरी ऑनलाईन स्ट्रीमिंग मिडिया वेब साईट आणि न्यूज वेब साईट च्या मदतीने बातमी लोकांपर्यंत पोहोचविणे खूप सोपे झाले आहे. आता आपण फोन वर सुद्धा मुख्य वर्तमान पत्र वाचू शकतो </a:t>
            </a:r>
          </a:p>
          <a:p>
            <a:pPr lvl="0" algn="just">
              <a:buNone/>
            </a:pPr>
            <a:r>
              <a:rPr lang="mr-IN" dirty="0" smtClean="0"/>
              <a:t>आणि व्हिडीओ च्या माध्यमातून बातमी पाहू सुद्धा शकतो.</a:t>
            </a:r>
          </a:p>
          <a:p>
            <a:pPr lvl="0" algn="just">
              <a:buNone/>
            </a:pPr>
            <a:r>
              <a:rPr lang="mr-IN" dirty="0" smtClean="0"/>
              <a:t>९) </a:t>
            </a:r>
            <a:r>
              <a:rPr lang="mr-IN" dirty="0" smtClean="0">
                <a:solidFill>
                  <a:srgbClr val="FF0000"/>
                </a:solidFill>
              </a:rPr>
              <a:t>बिल भरण्याकरिता इंटर नेट चा उपयोग </a:t>
            </a:r>
            <a:r>
              <a:rPr lang="mr-IN" dirty="0" smtClean="0"/>
              <a:t>(</a:t>
            </a:r>
            <a:r>
              <a:rPr lang="en-US" dirty="0" smtClean="0"/>
              <a:t>Use of Internet in paying Bills) : </a:t>
            </a:r>
            <a:r>
              <a:rPr lang="mr-IN" dirty="0" smtClean="0"/>
              <a:t>इंटरनेट व्दारे</a:t>
            </a:r>
            <a:r>
              <a:rPr lang="en-US" dirty="0" smtClean="0"/>
              <a:t> </a:t>
            </a:r>
            <a:r>
              <a:rPr lang="mr-IN" dirty="0" smtClean="0"/>
              <a:t> नेट बँकिंग च्या माध्यमातून  मोबाईल, वीज, फोन ह्यांचे बिल जमा करू शकतो. </a:t>
            </a:r>
          </a:p>
          <a:p>
            <a:pPr lvl="0" algn="just">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563562"/>
          </a:xfrm>
        </p:spPr>
        <p:txBody>
          <a:bodyPr>
            <a:normAutofit fontScale="90000"/>
          </a:bodyPr>
          <a:lstStyle/>
          <a:p>
            <a:r>
              <a:rPr lang="mr-IN" sz="2400" b="1" dirty="0" smtClean="0">
                <a:solidFill>
                  <a:srgbClr val="FF0000"/>
                </a:solidFill>
              </a:rPr>
              <a:t>गृहविज्ञानात</a:t>
            </a:r>
            <a:r>
              <a:rPr lang="en-US" sz="2400" b="1" dirty="0" smtClean="0">
                <a:solidFill>
                  <a:srgbClr val="FF0000"/>
                </a:solidFill>
              </a:rPr>
              <a:t> </a:t>
            </a:r>
            <a:r>
              <a:rPr lang="mr-IN" sz="2400" b="1" dirty="0" smtClean="0">
                <a:solidFill>
                  <a:srgbClr val="FF0000"/>
                </a:solidFill>
              </a:rPr>
              <a:t>इंटर नेट चे उपयोग (</a:t>
            </a:r>
            <a:r>
              <a:rPr lang="en-US" sz="2400" b="1" dirty="0" smtClean="0">
                <a:solidFill>
                  <a:srgbClr val="FF0000"/>
                </a:solidFill>
              </a:rPr>
              <a:t>Uses / Applications of internet in home science</a:t>
            </a:r>
            <a:r>
              <a:rPr lang="mr-IN" sz="2400" b="1" dirty="0" smtClean="0">
                <a:solidFill>
                  <a:srgbClr val="FF0000"/>
                </a:solidFill>
              </a:rPr>
              <a:t>)</a:t>
            </a:r>
            <a:r>
              <a:rPr lang="en-US" sz="2400" b="1" dirty="0" smtClean="0">
                <a:solidFill>
                  <a:srgbClr val="FF0000"/>
                </a:solidFill>
              </a:rPr>
              <a:t>:</a:t>
            </a:r>
            <a:endParaRPr lang="en-US" sz="2400" dirty="0">
              <a:solidFill>
                <a:srgbClr val="FF0000"/>
              </a:solidFill>
            </a:endParaRPr>
          </a:p>
        </p:txBody>
      </p:sp>
      <p:sp>
        <p:nvSpPr>
          <p:cNvPr id="3" name="Content Placeholder 2"/>
          <p:cNvSpPr>
            <a:spLocks noGrp="1"/>
          </p:cNvSpPr>
          <p:nvPr>
            <p:ph idx="1"/>
          </p:nvPr>
        </p:nvSpPr>
        <p:spPr>
          <a:xfrm>
            <a:off x="1143000" y="914400"/>
            <a:ext cx="7848600" cy="5791200"/>
          </a:xfrm>
        </p:spPr>
        <p:txBody>
          <a:bodyPr>
            <a:normAutofit fontScale="62500" lnSpcReduction="20000"/>
          </a:bodyPr>
          <a:lstStyle/>
          <a:p>
            <a:pPr marL="596646" indent="-514350">
              <a:buNone/>
            </a:pPr>
            <a:r>
              <a:rPr lang="mr-IN" dirty="0" smtClean="0">
                <a:solidFill>
                  <a:srgbClr val="FF0000"/>
                </a:solidFill>
              </a:rPr>
              <a:t>१) न्युट्रिशन आणि डायट विषयी माहिती एकमेकांना देण्याकरिता इंटर नेट चा उपयोग (</a:t>
            </a:r>
            <a:r>
              <a:rPr lang="en-US" dirty="0" smtClean="0">
                <a:solidFill>
                  <a:srgbClr val="FF0000"/>
                </a:solidFill>
              </a:rPr>
              <a:t> Use of Internet Nutrition and Dietary)- </a:t>
            </a:r>
            <a:r>
              <a:rPr lang="mr-IN" dirty="0" smtClean="0"/>
              <a:t>आरोग्यदायी अन्न तयार करण्याच्या विविध पद्धती, आरोग्यदायी अन्न लवकर तयार करण्याच्या  पद्धती, आरोग्यदायी अन्न घटक निवडण्याच्या पद्धती, अन्न शिजविण्या विषयी अधिक माहिती मिळविणे या करिता इंटर नेट चा उपयोग होतो. </a:t>
            </a:r>
          </a:p>
          <a:p>
            <a:pPr marL="596646" indent="-514350">
              <a:buNone/>
            </a:pPr>
            <a:r>
              <a:rPr lang="mr-IN" dirty="0" smtClean="0"/>
              <a:t>२) आरोग्यदायी अन्न लवकर तयार करण्यासाठी इंटर नेट व्दारे निरुत्साही लोकांना प्रोत्साहित करता येते. </a:t>
            </a:r>
          </a:p>
          <a:p>
            <a:pPr marL="596646" indent="-514350">
              <a:buNone/>
            </a:pPr>
            <a:r>
              <a:rPr lang="mr-IN" dirty="0" smtClean="0"/>
              <a:t>३) आरोग्यदायी अन्न लवकर तयार करण्याच्या कृती विषयी लोकांना इंटर नेट व्दारे माहिती देता येते. इंटर नेट च्या माधमातून उत्पादनाच्या दर्जा विषयी लोकांना माहिती देता येते, ब्लॉग्स लिहिता येतात, किंवा चर्चा मंडळ तयार करता येतात.</a:t>
            </a:r>
          </a:p>
          <a:p>
            <a:pPr marL="596646" indent="-514350">
              <a:buNone/>
            </a:pPr>
            <a:r>
              <a:rPr lang="mr-IN" dirty="0" smtClean="0"/>
              <a:t>४) वजन घटविणे आणि वजन व्यवस्थापन विषयी माहिती पाहण्याकरिता इंटर नेट चा उपयोग होतो.</a:t>
            </a:r>
          </a:p>
          <a:p>
            <a:pPr marL="596646" indent="-514350">
              <a:buNone/>
            </a:pPr>
            <a:r>
              <a:rPr lang="mr-IN" dirty="0" smtClean="0"/>
              <a:t>५) ज्या देशात साक्षरता नाही त्या ठिकाणी दृश्य रूपातील सोसिअल मिडिया व्दारे उदा.- प्रतिमा, </a:t>
            </a:r>
            <a:r>
              <a:rPr lang="mr-IN" dirty="0" smtClean="0"/>
              <a:t>व्हिडीओ </a:t>
            </a:r>
            <a:r>
              <a:rPr lang="mr-IN" dirty="0" smtClean="0"/>
              <a:t>आणि आवाज चा उपयोग करून अन्न आणि आहारा विषयी लोकांना इंटर नेट व्दारे माहिती देता येते. </a:t>
            </a:r>
          </a:p>
          <a:p>
            <a:pPr marL="596646" indent="-514350">
              <a:buNone/>
            </a:pPr>
            <a:r>
              <a:rPr lang="mr-IN" dirty="0" smtClean="0"/>
              <a:t>६) इंटे नेट च्या माध्यमातून यु-ट्यूब, फेस-बुक, आणि ट्विटर ह्या सोसिअल नेट वर्किंग साईट्स व्दारे आरोग्य आणि आहार विषयी माहिती तरुणांना देता येते.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52400"/>
            <a:ext cx="7924800" cy="6553200"/>
          </a:xfrm>
        </p:spPr>
        <p:txBody>
          <a:bodyPr/>
          <a:lstStyle/>
          <a:p>
            <a:pPr>
              <a:buNone/>
            </a:pPr>
            <a:r>
              <a:rPr lang="mr-IN" dirty="0" smtClean="0"/>
              <a:t>७) </a:t>
            </a:r>
            <a:r>
              <a:rPr lang="mr-IN" dirty="0" smtClean="0"/>
              <a:t>गृहविज्ञानाच्या ‘ क्लॉथ आणि टेक्स्टाइल’ अंतर्गत  इंटरनेट </a:t>
            </a:r>
            <a:r>
              <a:rPr lang="mr-IN" dirty="0" smtClean="0"/>
              <a:t>च्या माध्यमातून, वेगवेगळ्या शॉपिंग अॅप व्दारे कपड्यांचे विविध प्रकार, आपल्याला आवडत्या उत्पादनाचे नाव, दर्जा किंमत, रंग, शैली, आकार, सवलत, शोधून कपड्यांची खरेदी  करू शकतो. </a:t>
            </a:r>
          </a:p>
          <a:p>
            <a:pPr>
              <a:buNone/>
            </a:pPr>
            <a:r>
              <a:rPr lang="mr-IN" dirty="0" smtClean="0"/>
              <a:t>    तसेच उत्पादनाच्या लिंक आपल्या कुटुंबाला, मित्रांना </a:t>
            </a:r>
            <a:r>
              <a:rPr lang="mr-IN" smtClean="0"/>
              <a:t>ई-मेल,एस.एम.एस</a:t>
            </a:r>
            <a:r>
              <a:rPr lang="mr-IN" smtClean="0"/>
              <a:t>., </a:t>
            </a:r>
            <a:r>
              <a:rPr lang="mr-IN" smtClean="0"/>
              <a:t>व्हाटस् </a:t>
            </a:r>
            <a:r>
              <a:rPr lang="mr-IN" smtClean="0"/>
              <a:t>अॅप</a:t>
            </a:r>
            <a:r>
              <a:rPr lang="mr-IN" dirty="0" smtClean="0"/>
              <a:t>, फेस-बुक, ट्विटर व्दारे पाठवू शकतो.</a:t>
            </a:r>
          </a:p>
          <a:p>
            <a:pPr>
              <a:buNone/>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919</TotalTime>
  <Words>1766</Words>
  <Application>Microsoft Office PowerPoint</Application>
  <PresentationFormat>On-screen Show (4:3)</PresentationFormat>
  <Paragraphs>71</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Solstice</vt:lpstr>
      <vt:lpstr>Lecture –  1                (Genesis and use of Internet ) UNIT- V Subject- Computer Application in Home Science  [ Seme – III ] Code – 231CA20</vt:lpstr>
      <vt:lpstr> ५ .१  इंटरनेट  चा उद्गम आणि इंटर नेट चे उपयोग  (Genesis and use of Internet) :-</vt:lpstr>
      <vt:lpstr>2) इंटर नेट चा उद्गम ((Genesis  of Internet)  :-</vt:lpstr>
      <vt:lpstr>Slide 4</vt:lpstr>
      <vt:lpstr>Slide 5</vt:lpstr>
      <vt:lpstr>इंटरनेट चे उपयोग / फायदे (Uses /Advantages  of Internet/ Applications of Internet):-</vt:lpstr>
      <vt:lpstr>Slide 7</vt:lpstr>
      <vt:lpstr>गृहविज्ञानात इंटर नेट चे उपयोग (Uses / Applications of internet in home science):</vt:lpstr>
      <vt:lpstr>Slide 9</vt:lpstr>
      <vt:lpstr>५.२ इंटरनेट कनेक्शन करिता आवश्यक असलेले  सॉफ्टवेअर आणि हार्ड वेअर (Software and hardware requirements for internet connection):-</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  1                (Genesis and use of Internet ) UNIT- V Subject- Computer Application in Home Science  [ Seme – III ] Code – 231CA20</dc:title>
  <dc:creator>DELL</dc:creator>
  <cp:lastModifiedBy>DELL</cp:lastModifiedBy>
  <cp:revision>60</cp:revision>
  <dcterms:created xsi:type="dcterms:W3CDTF">2020-08-31T13:54:58Z</dcterms:created>
  <dcterms:modified xsi:type="dcterms:W3CDTF">2020-09-03T17:00:59Z</dcterms:modified>
</cp:coreProperties>
</file>